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7" r:id="rId3"/>
    <p:sldId id="259" r:id="rId4"/>
    <p:sldId id="261" r:id="rId5"/>
    <p:sldId id="262" r:id="rId6"/>
    <p:sldId id="263" r:id="rId7"/>
    <p:sldId id="260" r:id="rId8"/>
    <p:sldId id="265" r:id="rId9"/>
    <p:sldId id="266" r:id="rId10"/>
    <p:sldId id="268" r:id="rId11"/>
    <p:sldId id="269" r:id="rId12"/>
    <p:sldId id="270" r:id="rId13"/>
    <p:sldId id="291" r:id="rId14"/>
    <p:sldId id="271" r:id="rId15"/>
    <p:sldId id="274" r:id="rId16"/>
    <p:sldId id="272" r:id="rId17"/>
    <p:sldId id="273" r:id="rId18"/>
    <p:sldId id="275" r:id="rId19"/>
    <p:sldId id="276" r:id="rId20"/>
    <p:sldId id="277" r:id="rId21"/>
    <p:sldId id="278" r:id="rId22"/>
    <p:sldId id="281" r:id="rId23"/>
    <p:sldId id="282" r:id="rId24"/>
    <p:sldId id="283" r:id="rId25"/>
    <p:sldId id="284" r:id="rId26"/>
    <p:sldId id="285" r:id="rId27"/>
    <p:sldId id="286" r:id="rId28"/>
    <p:sldId id="287" r:id="rId29"/>
    <p:sldId id="288" r:id="rId30"/>
    <p:sldId id="289" r:id="rId31"/>
    <p:sldId id="290" r:id="rId32"/>
    <p:sldId id="292" r:id="rId33"/>
    <p:sldId id="293" r:id="rId34"/>
    <p:sldId id="294" r:id="rId35"/>
    <p:sldId id="295" r:id="rId36"/>
    <p:sldId id="296" r:id="rId37"/>
    <p:sldId id="297" r:id="rId38"/>
    <p:sldId id="302" r:id="rId39"/>
    <p:sldId id="299" r:id="rId40"/>
    <p:sldId id="300" r:id="rId41"/>
    <p:sldId id="301" r:id="rId42"/>
    <p:sldId id="303" r:id="rId43"/>
    <p:sldId id="311" r:id="rId44"/>
    <p:sldId id="312" r:id="rId45"/>
    <p:sldId id="313" r:id="rId46"/>
    <p:sldId id="315" r:id="rId47"/>
    <p:sldId id="279" r:id="rId48"/>
    <p:sldId id="309" r:id="rId49"/>
    <p:sldId id="314" r:id="rId50"/>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5" autoAdjust="0"/>
    <p:restoredTop sz="94660"/>
  </p:normalViewPr>
  <p:slideViewPr>
    <p:cSldViewPr snapToGrid="0">
      <p:cViewPr varScale="1">
        <p:scale>
          <a:sx n="84" d="100"/>
          <a:sy n="84" d="100"/>
        </p:scale>
        <p:origin x="86" y="11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smtClean="0"/>
              <a:t>Klik om de stijl te bewerken</a:t>
            </a:r>
            <a:endParaRPr lang="nl-NL"/>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fld id="{BBEF9F8D-83D7-467C-AE82-CFAA2B2309DF}" type="datetimeFigureOut">
              <a:rPr lang="nl-NL" smtClean="0"/>
              <a:t>28-4-2017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342B310D-0BDD-4242-9529-3166AEB1E110}" type="slidenum">
              <a:rPr lang="nl-NL" smtClean="0"/>
              <a:t>‹nr.›</a:t>
            </a:fld>
            <a:endParaRPr lang="nl-NL"/>
          </a:p>
        </p:txBody>
      </p:sp>
    </p:spTree>
    <p:extLst>
      <p:ext uri="{BB962C8B-B14F-4D97-AF65-F5344CB8AC3E}">
        <p14:creationId xmlns:p14="http://schemas.microsoft.com/office/powerpoint/2010/main" val="28136328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BBEF9F8D-83D7-467C-AE82-CFAA2B2309DF}" type="datetimeFigureOut">
              <a:rPr lang="nl-NL" smtClean="0"/>
              <a:t>28-4-2017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342B310D-0BDD-4242-9529-3166AEB1E110}" type="slidenum">
              <a:rPr lang="nl-NL" smtClean="0"/>
              <a:t>‹nr.›</a:t>
            </a:fld>
            <a:endParaRPr lang="nl-NL"/>
          </a:p>
        </p:txBody>
      </p:sp>
    </p:spTree>
    <p:extLst>
      <p:ext uri="{BB962C8B-B14F-4D97-AF65-F5344CB8AC3E}">
        <p14:creationId xmlns:p14="http://schemas.microsoft.com/office/powerpoint/2010/main" val="23899798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BBEF9F8D-83D7-467C-AE82-CFAA2B2309DF}" type="datetimeFigureOut">
              <a:rPr lang="nl-NL" smtClean="0"/>
              <a:t>28-4-2017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342B310D-0BDD-4242-9529-3166AEB1E110}" type="slidenum">
              <a:rPr lang="nl-NL" smtClean="0"/>
              <a:t>‹nr.›</a:t>
            </a:fld>
            <a:endParaRPr lang="nl-NL"/>
          </a:p>
        </p:txBody>
      </p:sp>
    </p:spTree>
    <p:extLst>
      <p:ext uri="{BB962C8B-B14F-4D97-AF65-F5344CB8AC3E}">
        <p14:creationId xmlns:p14="http://schemas.microsoft.com/office/powerpoint/2010/main" val="11036960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BBEF9F8D-83D7-467C-AE82-CFAA2B2309DF}" type="datetimeFigureOut">
              <a:rPr lang="nl-NL" smtClean="0"/>
              <a:t>28-4-2017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342B310D-0BDD-4242-9529-3166AEB1E110}" type="slidenum">
              <a:rPr lang="nl-NL" smtClean="0"/>
              <a:t>‹nr.›</a:t>
            </a:fld>
            <a:endParaRPr lang="nl-NL"/>
          </a:p>
        </p:txBody>
      </p:sp>
    </p:spTree>
    <p:extLst>
      <p:ext uri="{BB962C8B-B14F-4D97-AF65-F5344CB8AC3E}">
        <p14:creationId xmlns:p14="http://schemas.microsoft.com/office/powerpoint/2010/main" val="21892208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smtClean="0"/>
              <a:t>Klik om de stijl te bewerken</a:t>
            </a:r>
            <a:endParaRPr lang="nl-NL"/>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BBEF9F8D-83D7-467C-AE82-CFAA2B2309DF}" type="datetimeFigureOut">
              <a:rPr lang="nl-NL" smtClean="0"/>
              <a:t>28-4-2017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342B310D-0BDD-4242-9529-3166AEB1E110}" type="slidenum">
              <a:rPr lang="nl-NL" smtClean="0"/>
              <a:t>‹nr.›</a:t>
            </a:fld>
            <a:endParaRPr lang="nl-NL"/>
          </a:p>
        </p:txBody>
      </p:sp>
    </p:spTree>
    <p:extLst>
      <p:ext uri="{BB962C8B-B14F-4D97-AF65-F5344CB8AC3E}">
        <p14:creationId xmlns:p14="http://schemas.microsoft.com/office/powerpoint/2010/main" val="12647714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838200" y="1825625"/>
            <a:ext cx="5181600" cy="435133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6172200" y="1825625"/>
            <a:ext cx="5181600" cy="435133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BBEF9F8D-83D7-467C-AE82-CFAA2B2309DF}" type="datetimeFigureOut">
              <a:rPr lang="nl-NL" smtClean="0"/>
              <a:t>28-4-2017</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342B310D-0BDD-4242-9529-3166AEB1E110}" type="slidenum">
              <a:rPr lang="nl-NL" smtClean="0"/>
              <a:t>‹nr.›</a:t>
            </a:fld>
            <a:endParaRPr lang="nl-NL"/>
          </a:p>
        </p:txBody>
      </p:sp>
    </p:spTree>
    <p:extLst>
      <p:ext uri="{BB962C8B-B14F-4D97-AF65-F5344CB8AC3E}">
        <p14:creationId xmlns:p14="http://schemas.microsoft.com/office/powerpoint/2010/main" val="852829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smtClean="0"/>
              <a:t>Klik om de stijl te bewerken</a:t>
            </a:r>
            <a:endParaRPr lang="nl-NL"/>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BBEF9F8D-83D7-467C-AE82-CFAA2B2309DF}" type="datetimeFigureOut">
              <a:rPr lang="nl-NL" smtClean="0"/>
              <a:t>28-4-2017</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342B310D-0BDD-4242-9529-3166AEB1E110}" type="slidenum">
              <a:rPr lang="nl-NL" smtClean="0"/>
              <a:t>‹nr.›</a:t>
            </a:fld>
            <a:endParaRPr lang="nl-NL"/>
          </a:p>
        </p:txBody>
      </p:sp>
    </p:spTree>
    <p:extLst>
      <p:ext uri="{BB962C8B-B14F-4D97-AF65-F5344CB8AC3E}">
        <p14:creationId xmlns:p14="http://schemas.microsoft.com/office/powerpoint/2010/main" val="36743545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BBEF9F8D-83D7-467C-AE82-CFAA2B2309DF}" type="datetimeFigureOut">
              <a:rPr lang="nl-NL" smtClean="0"/>
              <a:t>28-4-2017</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342B310D-0BDD-4242-9529-3166AEB1E110}" type="slidenum">
              <a:rPr lang="nl-NL" smtClean="0"/>
              <a:t>‹nr.›</a:t>
            </a:fld>
            <a:endParaRPr lang="nl-NL"/>
          </a:p>
        </p:txBody>
      </p:sp>
    </p:spTree>
    <p:extLst>
      <p:ext uri="{BB962C8B-B14F-4D97-AF65-F5344CB8AC3E}">
        <p14:creationId xmlns:p14="http://schemas.microsoft.com/office/powerpoint/2010/main" val="2938641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BBEF9F8D-83D7-467C-AE82-CFAA2B2309DF}" type="datetimeFigureOut">
              <a:rPr lang="nl-NL" smtClean="0"/>
              <a:t>28-4-2017</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342B310D-0BDD-4242-9529-3166AEB1E110}" type="slidenum">
              <a:rPr lang="nl-NL" smtClean="0"/>
              <a:t>‹nr.›</a:t>
            </a:fld>
            <a:endParaRPr lang="nl-NL"/>
          </a:p>
        </p:txBody>
      </p:sp>
    </p:spTree>
    <p:extLst>
      <p:ext uri="{BB962C8B-B14F-4D97-AF65-F5344CB8AC3E}">
        <p14:creationId xmlns:p14="http://schemas.microsoft.com/office/powerpoint/2010/main" val="21043428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NL"/>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BBEF9F8D-83D7-467C-AE82-CFAA2B2309DF}" type="datetimeFigureOut">
              <a:rPr lang="nl-NL" smtClean="0"/>
              <a:t>28-4-2017</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342B310D-0BDD-4242-9529-3166AEB1E110}" type="slidenum">
              <a:rPr lang="nl-NL" smtClean="0"/>
              <a:t>‹nr.›</a:t>
            </a:fld>
            <a:endParaRPr lang="nl-NL"/>
          </a:p>
        </p:txBody>
      </p:sp>
    </p:spTree>
    <p:extLst>
      <p:ext uri="{BB962C8B-B14F-4D97-AF65-F5344CB8AC3E}">
        <p14:creationId xmlns:p14="http://schemas.microsoft.com/office/powerpoint/2010/main" val="20586052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NL"/>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BBEF9F8D-83D7-467C-AE82-CFAA2B2309DF}" type="datetimeFigureOut">
              <a:rPr lang="nl-NL" smtClean="0"/>
              <a:t>28-4-2017</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342B310D-0BDD-4242-9529-3166AEB1E110}" type="slidenum">
              <a:rPr lang="nl-NL" smtClean="0"/>
              <a:t>‹nr.›</a:t>
            </a:fld>
            <a:endParaRPr lang="nl-NL"/>
          </a:p>
        </p:txBody>
      </p:sp>
    </p:spTree>
    <p:extLst>
      <p:ext uri="{BB962C8B-B14F-4D97-AF65-F5344CB8AC3E}">
        <p14:creationId xmlns:p14="http://schemas.microsoft.com/office/powerpoint/2010/main" val="37933779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EF9F8D-83D7-467C-AE82-CFAA2B2309DF}" type="datetimeFigureOut">
              <a:rPr lang="nl-NL" smtClean="0"/>
              <a:t>28-4-2017</a:t>
            </a:fld>
            <a:endParaRPr lang="nl-NL"/>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2B310D-0BDD-4242-9529-3166AEB1E110}" type="slidenum">
              <a:rPr lang="nl-NL" smtClean="0"/>
              <a:t>‹nr.›</a:t>
            </a:fld>
            <a:endParaRPr lang="nl-NL"/>
          </a:p>
        </p:txBody>
      </p:sp>
    </p:spTree>
    <p:extLst>
      <p:ext uri="{BB962C8B-B14F-4D97-AF65-F5344CB8AC3E}">
        <p14:creationId xmlns:p14="http://schemas.microsoft.com/office/powerpoint/2010/main" val="37772271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4.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3.xml"/><Relationship Id="rId4" Type="http://schemas.openxmlformats.org/officeDocument/2006/relationships/image" Target="../media/image25.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e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791456" y="640080"/>
            <a:ext cx="6858000" cy="2441448"/>
          </a:xfrm>
        </p:spPr>
        <p:txBody>
          <a:bodyPr>
            <a:normAutofit fontScale="90000"/>
          </a:bodyPr>
          <a:lstStyle/>
          <a:p>
            <a:r>
              <a:rPr lang="nl-NL" dirty="0" smtClean="0"/>
              <a:t/>
            </a:r>
            <a:br>
              <a:rPr lang="nl-NL" dirty="0" smtClean="0"/>
            </a:br>
            <a:r>
              <a:rPr lang="nl-NL" dirty="0" smtClean="0"/>
              <a:t/>
            </a:r>
            <a:br>
              <a:rPr lang="nl-NL" dirty="0" smtClean="0"/>
            </a:br>
            <a:r>
              <a:rPr lang="nl-NL" dirty="0" smtClean="0"/>
              <a:t/>
            </a:r>
            <a:br>
              <a:rPr lang="nl-NL" dirty="0" smtClean="0"/>
            </a:br>
            <a:r>
              <a:rPr lang="nl-NL" dirty="0" smtClean="0"/>
              <a:t/>
            </a:r>
            <a:br>
              <a:rPr lang="nl-NL" dirty="0" smtClean="0"/>
            </a:br>
            <a:r>
              <a:rPr lang="nl-NL" dirty="0" smtClean="0"/>
              <a:t/>
            </a:r>
            <a:br>
              <a:rPr lang="nl-NL" dirty="0" smtClean="0"/>
            </a:br>
            <a:r>
              <a:rPr lang="nl-NL" dirty="0" smtClean="0"/>
              <a:t/>
            </a:r>
            <a:br>
              <a:rPr lang="nl-NL" dirty="0" smtClean="0"/>
            </a:br>
            <a:r>
              <a:rPr lang="nl-NL" sz="4000" b="1" dirty="0" smtClean="0">
                <a:solidFill>
                  <a:srgbClr val="0070C0"/>
                </a:solidFill>
                <a:latin typeface="Arial Black" panose="020B0A04020102020204" pitchFamily="34" charset="0"/>
              </a:rPr>
              <a:t>Adriaan ‘</a:t>
            </a:r>
            <a:r>
              <a:rPr lang="nl-NL" sz="4000" b="1" dirty="0" err="1" smtClean="0">
                <a:solidFill>
                  <a:srgbClr val="0070C0"/>
                </a:solidFill>
                <a:latin typeface="Arial Black" panose="020B0A04020102020204" pitchFamily="34" charset="0"/>
              </a:rPr>
              <a:t>Tattat</a:t>
            </a:r>
            <a:r>
              <a:rPr lang="nl-NL" sz="4000" b="1" dirty="0" smtClean="0">
                <a:solidFill>
                  <a:srgbClr val="0070C0"/>
                </a:solidFill>
                <a:latin typeface="Arial Black" panose="020B0A04020102020204" pitchFamily="34" charset="0"/>
              </a:rPr>
              <a:t>’ Kerkhoven</a:t>
            </a:r>
            <a:br>
              <a:rPr lang="nl-NL" sz="4000" b="1" dirty="0" smtClean="0">
                <a:solidFill>
                  <a:srgbClr val="0070C0"/>
                </a:solidFill>
                <a:latin typeface="Arial Black" panose="020B0A04020102020204" pitchFamily="34" charset="0"/>
              </a:rPr>
            </a:br>
            <a:r>
              <a:rPr lang="nl-NL" sz="4000" b="1" dirty="0" smtClean="0">
                <a:solidFill>
                  <a:srgbClr val="0070C0"/>
                </a:solidFill>
                <a:latin typeface="Arial Black" panose="020B0A04020102020204" pitchFamily="34" charset="0"/>
              </a:rPr>
              <a:t>1868 </a:t>
            </a:r>
            <a:r>
              <a:rPr lang="nl-NL" sz="4000" b="1" dirty="0" err="1" smtClean="0">
                <a:solidFill>
                  <a:srgbClr val="0070C0"/>
                </a:solidFill>
                <a:latin typeface="Arial Black" panose="020B0A04020102020204" pitchFamily="34" charset="0"/>
              </a:rPr>
              <a:t>Sinagar</a:t>
            </a:r>
            <a:r>
              <a:rPr lang="nl-NL" sz="4000" b="1" dirty="0" smtClean="0">
                <a:solidFill>
                  <a:srgbClr val="0070C0"/>
                </a:solidFill>
                <a:latin typeface="Arial Black" panose="020B0A04020102020204" pitchFamily="34" charset="0"/>
              </a:rPr>
              <a:t> – </a:t>
            </a:r>
            <a:br>
              <a:rPr lang="nl-NL" sz="4000" b="1" dirty="0" smtClean="0">
                <a:solidFill>
                  <a:srgbClr val="0070C0"/>
                </a:solidFill>
                <a:latin typeface="Arial Black" panose="020B0A04020102020204" pitchFamily="34" charset="0"/>
              </a:rPr>
            </a:br>
            <a:r>
              <a:rPr lang="nl-NL" sz="4000" b="1" dirty="0" smtClean="0">
                <a:solidFill>
                  <a:srgbClr val="0070C0"/>
                </a:solidFill>
                <a:latin typeface="Arial Black" panose="020B0A04020102020204" pitchFamily="34" charset="0"/>
              </a:rPr>
              <a:t> 		1944 </a:t>
            </a:r>
            <a:r>
              <a:rPr lang="nl-NL" sz="4000" b="1" dirty="0" err="1" smtClean="0">
                <a:solidFill>
                  <a:srgbClr val="0070C0"/>
                </a:solidFill>
                <a:latin typeface="Arial Black" panose="020B0A04020102020204" pitchFamily="34" charset="0"/>
              </a:rPr>
              <a:t>Sukabumi</a:t>
            </a:r>
            <a:r>
              <a:rPr lang="nl-NL" sz="4000" b="1" dirty="0" smtClean="0">
                <a:solidFill>
                  <a:srgbClr val="0070C0"/>
                </a:solidFill>
                <a:latin typeface="Arial Black" panose="020B0A04020102020204" pitchFamily="34" charset="0"/>
              </a:rPr>
              <a:t/>
            </a:r>
            <a:br>
              <a:rPr lang="nl-NL" sz="4000" b="1" dirty="0" smtClean="0">
                <a:solidFill>
                  <a:srgbClr val="0070C0"/>
                </a:solidFill>
                <a:latin typeface="Arial Black" panose="020B0A04020102020204" pitchFamily="34" charset="0"/>
              </a:rPr>
            </a:br>
            <a:endParaRPr lang="nl-NL" sz="4000" dirty="0"/>
          </a:p>
        </p:txBody>
      </p:sp>
      <p:pic>
        <p:nvPicPr>
          <p:cNvPr id="5" name="Tijdelijke aanduiding voor afbeelding 4"/>
          <p:cNvPicPr>
            <a:picLocks noGrp="1" noChangeAspect="1"/>
          </p:cNvPicPr>
          <p:nvPr>
            <p:ph type="pic" idx="1"/>
          </p:nvPr>
        </p:nvPicPr>
        <p:blipFill>
          <a:blip r:embed="rId2">
            <a:extLst>
              <a:ext uri="{28A0092B-C50C-407E-A947-70E740481C1C}">
                <a14:useLocalDpi xmlns:a14="http://schemas.microsoft.com/office/drawing/2010/main" val="0"/>
              </a:ext>
            </a:extLst>
          </a:blip>
          <a:srcRect t="1672" b="1672"/>
          <a:stretch>
            <a:fillRect/>
          </a:stretch>
        </p:blipFill>
        <p:spPr>
          <a:xfrm>
            <a:off x="885825" y="640080"/>
            <a:ext cx="3640455" cy="5541645"/>
          </a:xfrm>
        </p:spPr>
      </p:pic>
      <p:sp>
        <p:nvSpPr>
          <p:cNvPr id="4" name="Tijdelijke aanduiding voor tekst 3"/>
          <p:cNvSpPr>
            <a:spLocks noGrp="1"/>
          </p:cNvSpPr>
          <p:nvPr>
            <p:ph type="body" sz="half" idx="2"/>
          </p:nvPr>
        </p:nvSpPr>
        <p:spPr>
          <a:xfrm>
            <a:off x="4791456" y="3648456"/>
            <a:ext cx="6858000" cy="2532888"/>
          </a:xfrm>
        </p:spPr>
        <p:txBody>
          <a:bodyPr>
            <a:normAutofit/>
          </a:bodyPr>
          <a:lstStyle/>
          <a:p>
            <a:r>
              <a:rPr lang="nl-NL" sz="2800" b="1" dirty="0" smtClean="0"/>
              <a:t/>
            </a:r>
            <a:br>
              <a:rPr lang="nl-NL" sz="2800" b="1" dirty="0" smtClean="0"/>
            </a:br>
            <a:r>
              <a:rPr lang="nl-NL" sz="2800" b="1" dirty="0" smtClean="0"/>
              <a:t>      Wim Zonneveld</a:t>
            </a:r>
            <a:br>
              <a:rPr lang="nl-NL" sz="2800" b="1" dirty="0" smtClean="0"/>
            </a:br>
            <a:r>
              <a:rPr lang="nl-NL" sz="2800" b="1" dirty="0" smtClean="0"/>
              <a:t>      </a:t>
            </a:r>
            <a:r>
              <a:rPr lang="nl-NL" sz="2800" b="1" dirty="0" err="1" smtClean="0"/>
              <a:t>Kumpulan</a:t>
            </a:r>
            <a:r>
              <a:rPr lang="nl-NL" sz="2800" b="1" dirty="0" smtClean="0"/>
              <a:t> Theefamilie</a:t>
            </a:r>
            <a:br>
              <a:rPr lang="nl-NL" sz="2800" b="1" dirty="0" smtClean="0"/>
            </a:br>
            <a:r>
              <a:rPr lang="nl-NL" sz="2800" b="1" dirty="0" smtClean="0"/>
              <a:t>      Bronbeek, 30 april 2017</a:t>
            </a:r>
            <a:r>
              <a:rPr lang="nl-NL" dirty="0" smtClean="0"/>
              <a:t/>
            </a:r>
            <a:br>
              <a:rPr lang="nl-NL" dirty="0" smtClean="0"/>
            </a:br>
            <a:endParaRPr lang="nl-NL" dirty="0"/>
          </a:p>
        </p:txBody>
      </p:sp>
    </p:spTree>
    <p:extLst>
      <p:ext uri="{BB962C8B-B14F-4D97-AF65-F5344CB8AC3E}">
        <p14:creationId xmlns:p14="http://schemas.microsoft.com/office/powerpoint/2010/main" val="27160764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1850" y="521209"/>
            <a:ext cx="10515600" cy="1764791"/>
          </a:xfrm>
        </p:spPr>
        <p:txBody>
          <a:bodyPr>
            <a:normAutofit/>
          </a:bodyPr>
          <a:lstStyle/>
          <a:p>
            <a:r>
              <a:rPr lang="nl-NL" sz="5400" b="1" dirty="0" smtClean="0">
                <a:latin typeface="+mn-lt"/>
              </a:rPr>
              <a:t>C.F. en S.C. Kerkhoven in Arnhem</a:t>
            </a:r>
            <a:br>
              <a:rPr lang="nl-NL" sz="5400" b="1" dirty="0" smtClean="0">
                <a:latin typeface="+mn-lt"/>
              </a:rPr>
            </a:br>
            <a:r>
              <a:rPr lang="nl-NL" sz="5400" b="1" dirty="0" smtClean="0">
                <a:latin typeface="+mn-lt"/>
              </a:rPr>
              <a:t> 		‘Het Haagje van het Oosten’</a:t>
            </a:r>
            <a:endParaRPr lang="nl-NL" sz="5400" b="1" dirty="0">
              <a:latin typeface="+mn-lt"/>
            </a:endParaRPr>
          </a:p>
        </p:txBody>
      </p:sp>
      <p:sp>
        <p:nvSpPr>
          <p:cNvPr id="3" name="Tijdelijke aanduiding voor tekst 2"/>
          <p:cNvSpPr>
            <a:spLocks noGrp="1"/>
          </p:cNvSpPr>
          <p:nvPr>
            <p:ph type="body" idx="1"/>
          </p:nvPr>
        </p:nvSpPr>
        <p:spPr>
          <a:xfrm>
            <a:off x="5330952" y="2642616"/>
            <a:ext cx="5541264" cy="3063239"/>
          </a:xfrm>
        </p:spPr>
        <p:txBody>
          <a:bodyPr>
            <a:normAutofit fontScale="62500" lnSpcReduction="20000"/>
          </a:bodyPr>
          <a:lstStyle/>
          <a:p>
            <a:r>
              <a:rPr lang="nl-NL" sz="5100" b="1" dirty="0" smtClean="0">
                <a:solidFill>
                  <a:schemeClr val="tx1"/>
                </a:solidFill>
              </a:rPr>
              <a:t>1883:  </a:t>
            </a:r>
            <a:r>
              <a:rPr lang="nl-NL" sz="5100" b="1" dirty="0" err="1" smtClean="0">
                <a:solidFill>
                  <a:schemeClr val="tx1"/>
                </a:solidFill>
              </a:rPr>
              <a:t>Utrechtsche</a:t>
            </a:r>
            <a:r>
              <a:rPr lang="nl-NL" sz="5100" b="1" dirty="0" smtClean="0">
                <a:solidFill>
                  <a:schemeClr val="tx1"/>
                </a:solidFill>
              </a:rPr>
              <a:t> Weg 6</a:t>
            </a:r>
            <a:br>
              <a:rPr lang="nl-NL" sz="5100" b="1" dirty="0" smtClean="0">
                <a:solidFill>
                  <a:schemeClr val="tx1"/>
                </a:solidFill>
              </a:rPr>
            </a:br>
            <a:r>
              <a:rPr lang="nl-NL" sz="5100" b="1" dirty="0" smtClean="0">
                <a:solidFill>
                  <a:schemeClr val="tx1"/>
                </a:solidFill>
              </a:rPr>
              <a:t> 	  Boulevard 32</a:t>
            </a:r>
            <a:br>
              <a:rPr lang="nl-NL" sz="5100" b="1" dirty="0" smtClean="0">
                <a:solidFill>
                  <a:schemeClr val="tx1"/>
                </a:solidFill>
              </a:rPr>
            </a:br>
            <a:r>
              <a:rPr lang="nl-NL" sz="5100" b="1" dirty="0" smtClean="0">
                <a:solidFill>
                  <a:schemeClr val="tx1"/>
                </a:solidFill>
              </a:rPr>
              <a:t/>
            </a:r>
            <a:br>
              <a:rPr lang="nl-NL" sz="5100" b="1" dirty="0" smtClean="0">
                <a:solidFill>
                  <a:schemeClr val="tx1"/>
                </a:solidFill>
              </a:rPr>
            </a:br>
            <a:r>
              <a:rPr lang="nl-NL" sz="5100" b="1" dirty="0" smtClean="0">
                <a:solidFill>
                  <a:srgbClr val="0070C0"/>
                </a:solidFill>
              </a:rPr>
              <a:t>1884:  </a:t>
            </a:r>
            <a:r>
              <a:rPr lang="nl-NL" sz="5100" b="1" dirty="0" err="1" smtClean="0">
                <a:solidFill>
                  <a:srgbClr val="0070C0"/>
                </a:solidFill>
              </a:rPr>
              <a:t>Velper</a:t>
            </a:r>
            <a:r>
              <a:rPr lang="nl-NL" sz="5100" b="1" dirty="0" smtClean="0">
                <a:solidFill>
                  <a:srgbClr val="0070C0"/>
                </a:solidFill>
              </a:rPr>
              <a:t> Buitensingel 4</a:t>
            </a:r>
            <a:br>
              <a:rPr lang="nl-NL" sz="5100" b="1" dirty="0" smtClean="0">
                <a:solidFill>
                  <a:srgbClr val="0070C0"/>
                </a:solidFill>
              </a:rPr>
            </a:br>
            <a:r>
              <a:rPr lang="nl-NL" sz="5100" b="1" dirty="0" smtClean="0">
                <a:solidFill>
                  <a:srgbClr val="0070C0"/>
                </a:solidFill>
              </a:rPr>
              <a:t>1886:  </a:t>
            </a:r>
            <a:r>
              <a:rPr lang="nl-NL" sz="5100" b="1" dirty="0" err="1" smtClean="0">
                <a:solidFill>
                  <a:srgbClr val="0070C0"/>
                </a:solidFill>
              </a:rPr>
              <a:t>Velper</a:t>
            </a:r>
            <a:r>
              <a:rPr lang="nl-NL" sz="5100" b="1" dirty="0" smtClean="0">
                <a:solidFill>
                  <a:srgbClr val="0070C0"/>
                </a:solidFill>
              </a:rPr>
              <a:t> Buitensingel 3</a:t>
            </a:r>
            <a:r>
              <a:rPr lang="nl-NL" sz="5100" b="1" dirty="0" smtClean="0">
                <a:solidFill>
                  <a:schemeClr val="tx1"/>
                </a:solidFill>
              </a:rPr>
              <a:t/>
            </a:r>
            <a:br>
              <a:rPr lang="nl-NL" sz="5100" b="1" dirty="0" smtClean="0">
                <a:solidFill>
                  <a:schemeClr val="tx1"/>
                </a:solidFill>
              </a:rPr>
            </a:br>
            <a:r>
              <a:rPr lang="nl-NL" sz="5100" b="1" dirty="0" smtClean="0">
                <a:solidFill>
                  <a:schemeClr val="tx1"/>
                </a:solidFill>
              </a:rPr>
              <a:t/>
            </a:r>
            <a:br>
              <a:rPr lang="nl-NL" sz="5100" b="1" dirty="0" smtClean="0">
                <a:solidFill>
                  <a:schemeClr val="tx1"/>
                </a:solidFill>
              </a:rPr>
            </a:br>
            <a:r>
              <a:rPr lang="nl-NL" sz="5100" b="1" dirty="0" smtClean="0">
                <a:solidFill>
                  <a:schemeClr val="tx1"/>
                </a:solidFill>
              </a:rPr>
              <a:t>1887-1894: Betuwestraat 5 </a:t>
            </a:r>
            <a:r>
              <a:rPr lang="nl-NL" sz="5100" dirty="0" smtClean="0"/>
              <a:t/>
            </a:r>
            <a:br>
              <a:rPr lang="nl-NL" sz="5100" dirty="0" smtClean="0"/>
            </a:br>
            <a:r>
              <a:rPr lang="nl-NL" sz="5100" dirty="0" smtClean="0"/>
              <a:t/>
            </a:r>
            <a:br>
              <a:rPr lang="nl-NL" sz="5100" dirty="0" smtClean="0"/>
            </a:br>
            <a:r>
              <a:rPr lang="nl-NL" dirty="0" smtClean="0"/>
              <a:t> </a:t>
            </a:r>
            <a:endParaRPr lang="nl-NL" dirty="0"/>
          </a:p>
        </p:txBody>
      </p:sp>
      <p:pic>
        <p:nvPicPr>
          <p:cNvPr id="5" name="Afbeelding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1208" y="2569464"/>
            <a:ext cx="4297680" cy="3300983"/>
          </a:xfrm>
          <a:prstGeom prst="rect">
            <a:avLst/>
          </a:prstGeom>
        </p:spPr>
      </p:pic>
    </p:spTree>
    <p:extLst>
      <p:ext uri="{BB962C8B-B14F-4D97-AF65-F5344CB8AC3E}">
        <p14:creationId xmlns:p14="http://schemas.microsoft.com/office/powerpoint/2010/main" val="29510420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10515600" cy="777875"/>
          </a:xfrm>
        </p:spPr>
        <p:txBody>
          <a:bodyPr>
            <a:normAutofit/>
          </a:bodyPr>
          <a:lstStyle/>
          <a:p>
            <a:r>
              <a:rPr lang="nl-NL" b="1" dirty="0" smtClean="0">
                <a:latin typeface="+mn-lt"/>
              </a:rPr>
              <a:t>Arnhem </a:t>
            </a:r>
            <a:r>
              <a:rPr lang="nl-NL" b="1" dirty="0" err="1" smtClean="0">
                <a:latin typeface="+mn-lt"/>
              </a:rPr>
              <a:t>Velper</a:t>
            </a:r>
            <a:r>
              <a:rPr lang="nl-NL" b="1" dirty="0" smtClean="0">
                <a:latin typeface="+mn-lt"/>
              </a:rPr>
              <a:t> Buitensingel 1890-1900</a:t>
            </a:r>
            <a:endParaRPr lang="nl-NL" b="1" dirty="0">
              <a:latin typeface="+mn-lt"/>
            </a:endParaRPr>
          </a:p>
        </p:txBody>
      </p:sp>
      <p:pic>
        <p:nvPicPr>
          <p:cNvPr id="1026" name="Picture 2" descr="http://www.pbdoetmee.nl/nostalgischnederland/wp-content/uploads/2013/04/2013-04-17-Velperbuitensingel-1900.jp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7458456" y="1538511"/>
            <a:ext cx="3657600" cy="463845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rnhem, Velperbuitensingel 1890."/>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768350" y="1538510"/>
            <a:ext cx="6391402" cy="46384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12571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smtClean="0">
                <a:latin typeface="+mn-lt"/>
              </a:rPr>
              <a:t>	Arnhem </a:t>
            </a:r>
            <a:r>
              <a:rPr lang="nl-NL" b="1" dirty="0" err="1">
                <a:latin typeface="+mn-lt"/>
              </a:rPr>
              <a:t>Velper</a:t>
            </a:r>
            <a:r>
              <a:rPr lang="nl-NL" b="1" dirty="0">
                <a:latin typeface="+mn-lt"/>
              </a:rPr>
              <a:t> Buitensingel </a:t>
            </a:r>
            <a:r>
              <a:rPr lang="nl-NL" b="1" dirty="0" smtClean="0">
                <a:latin typeface="+mn-lt"/>
              </a:rPr>
              <a:t>2017</a:t>
            </a:r>
            <a:endParaRPr lang="nl-NL" dirty="0">
              <a:latin typeface="+mn-lt"/>
            </a:endParaRPr>
          </a:p>
        </p:txBody>
      </p:sp>
      <p:pic>
        <p:nvPicPr>
          <p:cNvPr id="4" name="Tijdelijke aanduiding voor inhoud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63040" y="1780125"/>
            <a:ext cx="9025128" cy="4564110"/>
          </a:xfrm>
        </p:spPr>
      </p:pic>
    </p:spTree>
    <p:extLst>
      <p:ext uri="{BB962C8B-B14F-4D97-AF65-F5344CB8AC3E}">
        <p14:creationId xmlns:p14="http://schemas.microsoft.com/office/powerpoint/2010/main" val="10540634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838200" y="865149"/>
            <a:ext cx="9467088" cy="477053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90488" algn="l" defTabSz="914400" rtl="0" eaLnBrk="0" fontAlgn="base" latinLnBrk="0" hangingPunct="0">
              <a:lnSpc>
                <a:spcPct val="100000"/>
              </a:lnSpc>
              <a:spcBef>
                <a:spcPct val="0"/>
              </a:spcBef>
              <a:spcAft>
                <a:spcPct val="0"/>
              </a:spcAft>
              <a:buClrTx/>
              <a:buSzTx/>
              <a:buFontTx/>
              <a:buNone/>
              <a:tabLst/>
            </a:pPr>
            <a:r>
              <a:rPr kumimoji="0" lang="nl-NL" altLang="nl-NL" sz="2400" b="1" i="0" u="none" strike="noStrike" cap="none" normalizeH="0" baseline="0" dirty="0" smtClean="0">
                <a:ln>
                  <a:noFill/>
                </a:ln>
                <a:solidFill>
                  <a:schemeClr val="tx1"/>
                </a:solidFill>
                <a:effectLst/>
                <a:latin typeface="Calibri" panose="020F0502020204030204" pitchFamily="34" charset="0"/>
                <a:ea typeface="MS Mincho" panose="02020609040205080304" pitchFamily="49" charset="-128"/>
                <a:cs typeface="Arial" panose="020B0604020202020204" pitchFamily="34" charset="0"/>
              </a:rPr>
              <a:t>H. van der Veer in zijn roman </a:t>
            </a:r>
            <a:r>
              <a:rPr kumimoji="0" lang="nl-NL" altLang="nl-NL" sz="2400" b="1" i="1" u="none" strike="noStrike" cap="none" normalizeH="0" baseline="0" dirty="0" smtClean="0">
                <a:ln>
                  <a:noFill/>
                </a:ln>
                <a:solidFill>
                  <a:schemeClr val="tx1"/>
                </a:solidFill>
                <a:effectLst/>
                <a:latin typeface="Calibri" panose="020F0502020204030204" pitchFamily="34" charset="0"/>
                <a:ea typeface="MS Mincho" panose="02020609040205080304" pitchFamily="49" charset="-128"/>
                <a:cs typeface="Arial" panose="020B0604020202020204" pitchFamily="34" charset="0"/>
              </a:rPr>
              <a:t>Half Bloed</a:t>
            </a:r>
            <a:r>
              <a:rPr kumimoji="0" lang="nl-NL" altLang="nl-NL" sz="2400" b="1" i="0" u="none" strike="noStrike" cap="none" normalizeH="0" baseline="0" dirty="0" smtClean="0">
                <a:ln>
                  <a:noFill/>
                </a:ln>
                <a:solidFill>
                  <a:schemeClr val="tx1"/>
                </a:solidFill>
                <a:effectLst/>
                <a:latin typeface="Calibri" panose="020F0502020204030204" pitchFamily="34" charset="0"/>
                <a:ea typeface="MS Mincho" panose="02020609040205080304" pitchFamily="49" charset="-128"/>
                <a:cs typeface="Arial" panose="020B0604020202020204" pitchFamily="34" charset="0"/>
              </a:rPr>
              <a:t> van 1879:</a:t>
            </a:r>
            <a:br>
              <a:rPr kumimoji="0" lang="nl-NL" altLang="nl-NL" sz="2400" b="1" i="0" u="none" strike="noStrike" cap="none" normalizeH="0" baseline="0" dirty="0" smtClean="0">
                <a:ln>
                  <a:noFill/>
                </a:ln>
                <a:solidFill>
                  <a:schemeClr val="tx1"/>
                </a:solidFill>
                <a:effectLst/>
                <a:latin typeface="Calibri" panose="020F0502020204030204" pitchFamily="34" charset="0"/>
                <a:ea typeface="MS Mincho" panose="02020609040205080304" pitchFamily="49" charset="-128"/>
                <a:cs typeface="Arial" panose="020B0604020202020204" pitchFamily="34" charset="0"/>
              </a:rPr>
            </a:br>
            <a:r>
              <a:rPr kumimoji="0" lang="nl-NL" altLang="nl-NL" sz="2400" b="1" i="0" u="none" strike="noStrike" cap="none" normalizeH="0" baseline="0" dirty="0" smtClean="0">
                <a:ln>
                  <a:noFill/>
                </a:ln>
                <a:solidFill>
                  <a:schemeClr val="tx1"/>
                </a:solidFill>
                <a:effectLst/>
                <a:latin typeface="Calibri" panose="020F0502020204030204" pitchFamily="34" charset="0"/>
                <a:ea typeface="MS Mincho" panose="02020609040205080304" pitchFamily="49" charset="-128"/>
                <a:cs typeface="Arial" panose="020B0604020202020204" pitchFamily="34" charset="0"/>
              </a:rPr>
              <a:t> </a:t>
            </a:r>
            <a:br>
              <a:rPr kumimoji="0" lang="nl-NL" altLang="nl-NL" sz="2400" b="1" i="0" u="none" strike="noStrike" cap="none" normalizeH="0" baseline="0" dirty="0" smtClean="0">
                <a:ln>
                  <a:noFill/>
                </a:ln>
                <a:solidFill>
                  <a:schemeClr val="tx1"/>
                </a:solidFill>
                <a:effectLst/>
                <a:latin typeface="Calibri" panose="020F0502020204030204" pitchFamily="34" charset="0"/>
                <a:ea typeface="MS Mincho" panose="02020609040205080304" pitchFamily="49" charset="-128"/>
                <a:cs typeface="Arial" panose="020B0604020202020204" pitchFamily="34" charset="0"/>
              </a:rPr>
            </a:br>
            <a:r>
              <a:rPr kumimoji="0" lang="nl-NL" altLang="nl-NL" sz="2400" b="1" i="0" u="none" strike="noStrike" cap="none" normalizeH="0" baseline="0" dirty="0" smtClean="0">
                <a:ln>
                  <a:noFill/>
                </a:ln>
                <a:solidFill>
                  <a:schemeClr val="tx1"/>
                </a:solidFill>
                <a:effectLst/>
                <a:latin typeface="Calibri" panose="020F0502020204030204" pitchFamily="34" charset="0"/>
                <a:ea typeface="MS Mincho" panose="02020609040205080304" pitchFamily="49" charset="-128"/>
                <a:cs typeface="Arial" panose="020B0604020202020204" pitchFamily="34" charset="0"/>
              </a:rPr>
              <a:t>‘Mij ergeren de wondervreemde gezichten waarmee de lui ons in Holland aankijken en opnemen. ’t Is of de relatie </a:t>
            </a:r>
            <a:r>
              <a:rPr kumimoji="0" lang="nl-NL" altLang="nl-NL" sz="2400" b="1" i="0" u="none" strike="noStrike" cap="none" normalizeH="0" baseline="0" dirty="0" err="1" smtClean="0">
                <a:ln>
                  <a:noFill/>
                </a:ln>
                <a:solidFill>
                  <a:schemeClr val="tx1"/>
                </a:solidFill>
                <a:effectLst/>
                <a:latin typeface="Calibri" panose="020F0502020204030204" pitchFamily="34" charset="0"/>
                <a:ea typeface="MS Mincho" panose="02020609040205080304" pitchFamily="49" charset="-128"/>
                <a:cs typeface="Arial" panose="020B0604020202020204" pitchFamily="34" charset="0"/>
              </a:rPr>
              <a:t>tusschen</a:t>
            </a:r>
            <a:r>
              <a:rPr kumimoji="0" lang="nl-NL" altLang="nl-NL" sz="2400" b="1" i="0" u="none" strike="noStrike" cap="none" normalizeH="0" baseline="0" dirty="0" smtClean="0">
                <a:ln>
                  <a:noFill/>
                </a:ln>
                <a:solidFill>
                  <a:schemeClr val="tx1"/>
                </a:solidFill>
                <a:effectLst/>
                <a:latin typeface="Calibri" panose="020F0502020204030204" pitchFamily="34" charset="0"/>
                <a:ea typeface="MS Mincho" panose="02020609040205080304" pitchFamily="49" charset="-128"/>
                <a:cs typeface="Arial" panose="020B0604020202020204" pitchFamily="34" charset="0"/>
              </a:rPr>
              <a:t> de koloniën en het moederland van gisteren </a:t>
            </a:r>
            <a:r>
              <a:rPr kumimoji="0" lang="nl-NL" altLang="nl-NL" sz="2400" b="1" i="0" u="none" strike="noStrike" cap="none" normalizeH="0" baseline="0" dirty="0" err="1" smtClean="0">
                <a:ln>
                  <a:noFill/>
                </a:ln>
                <a:solidFill>
                  <a:schemeClr val="tx1"/>
                </a:solidFill>
                <a:effectLst/>
                <a:latin typeface="Calibri" panose="020F0502020204030204" pitchFamily="34" charset="0"/>
                <a:ea typeface="MS Mincho" panose="02020609040205080304" pitchFamily="49" charset="-128"/>
                <a:cs typeface="Arial" panose="020B0604020202020204" pitchFamily="34" charset="0"/>
              </a:rPr>
              <a:t>dagteekent</a:t>
            </a:r>
            <a:r>
              <a:rPr kumimoji="0" lang="nl-NL" altLang="nl-NL" sz="2400" b="1" i="0" u="none" strike="noStrike" cap="none" normalizeH="0" baseline="0" dirty="0" smtClean="0">
                <a:ln>
                  <a:noFill/>
                </a:ln>
                <a:solidFill>
                  <a:schemeClr val="tx1"/>
                </a:solidFill>
                <a:effectLst/>
                <a:latin typeface="Calibri" panose="020F0502020204030204" pitchFamily="34" charset="0"/>
                <a:ea typeface="MS Mincho" panose="02020609040205080304" pitchFamily="49" charset="-128"/>
                <a:cs typeface="Arial" panose="020B0604020202020204" pitchFamily="34" charset="0"/>
              </a:rPr>
              <a:t>. </a:t>
            </a:r>
            <a:br>
              <a:rPr kumimoji="0" lang="nl-NL" altLang="nl-NL" sz="2400" b="1" i="0" u="none" strike="noStrike" cap="none" normalizeH="0" baseline="0" dirty="0" smtClean="0">
                <a:ln>
                  <a:noFill/>
                </a:ln>
                <a:solidFill>
                  <a:schemeClr val="tx1"/>
                </a:solidFill>
                <a:effectLst/>
                <a:latin typeface="Calibri" panose="020F0502020204030204" pitchFamily="34" charset="0"/>
                <a:ea typeface="MS Mincho" panose="02020609040205080304" pitchFamily="49" charset="-128"/>
                <a:cs typeface="Arial" panose="020B0604020202020204" pitchFamily="34" charset="0"/>
              </a:rPr>
            </a:br>
            <a:r>
              <a:rPr kumimoji="0" lang="nl-NL" altLang="nl-NL" sz="2400" b="1" i="0" u="none" strike="noStrike" cap="none" normalizeH="0" baseline="0" dirty="0" smtClean="0">
                <a:ln>
                  <a:noFill/>
                </a:ln>
                <a:solidFill>
                  <a:schemeClr val="tx1"/>
                </a:solidFill>
                <a:effectLst/>
                <a:latin typeface="Calibri" panose="020F0502020204030204" pitchFamily="34" charset="0"/>
                <a:ea typeface="MS Mincho" panose="02020609040205080304" pitchFamily="49" charset="-128"/>
                <a:cs typeface="Arial" panose="020B0604020202020204" pitchFamily="34" charset="0"/>
              </a:rPr>
              <a:t>Zelfs ontwikkelde </a:t>
            </a:r>
            <a:r>
              <a:rPr kumimoji="0" lang="nl-NL" altLang="nl-NL" sz="2400" b="1" i="0" u="none" strike="noStrike" cap="none" normalizeH="0" baseline="0" dirty="0" err="1" smtClean="0">
                <a:ln>
                  <a:noFill/>
                </a:ln>
                <a:solidFill>
                  <a:schemeClr val="tx1"/>
                </a:solidFill>
                <a:effectLst/>
                <a:latin typeface="Calibri" panose="020F0502020204030204" pitchFamily="34" charset="0"/>
                <a:ea typeface="MS Mincho" panose="02020609040205080304" pitchFamily="49" charset="-128"/>
                <a:cs typeface="Arial" panose="020B0604020202020204" pitchFamily="34" charset="0"/>
              </a:rPr>
              <a:t>menschen</a:t>
            </a:r>
            <a:r>
              <a:rPr kumimoji="0" lang="nl-NL" altLang="nl-NL" sz="2400" b="1" i="0" u="none" strike="noStrike" cap="none" normalizeH="0" baseline="0" dirty="0" smtClean="0">
                <a:ln>
                  <a:noFill/>
                </a:ln>
                <a:solidFill>
                  <a:schemeClr val="tx1"/>
                </a:solidFill>
                <a:effectLst/>
                <a:latin typeface="Calibri" panose="020F0502020204030204" pitchFamily="34" charset="0"/>
                <a:ea typeface="MS Mincho" panose="02020609040205080304" pitchFamily="49" charset="-128"/>
                <a:cs typeface="Arial" panose="020B0604020202020204" pitchFamily="34" charset="0"/>
              </a:rPr>
              <a:t> maken zich aan die fout schuldig. Men houdt ons, geloof ik, meer  voor een veredeld ras van apen dan voor verbasterde </a:t>
            </a:r>
            <a:r>
              <a:rPr kumimoji="0" lang="nl-NL" altLang="nl-NL" sz="2400" b="1" i="0" u="none" strike="noStrike" cap="none" normalizeH="0" baseline="0" dirty="0" err="1" smtClean="0">
                <a:ln>
                  <a:noFill/>
                </a:ln>
                <a:solidFill>
                  <a:schemeClr val="tx1"/>
                </a:solidFill>
                <a:effectLst/>
                <a:latin typeface="Calibri" panose="020F0502020204030204" pitchFamily="34" charset="0"/>
                <a:ea typeface="MS Mincho" panose="02020609040205080304" pitchFamily="49" charset="-128"/>
                <a:cs typeface="Arial" panose="020B0604020202020204" pitchFamily="34" charset="0"/>
              </a:rPr>
              <a:t>menschen</a:t>
            </a:r>
            <a:r>
              <a:rPr kumimoji="0" lang="nl-NL" altLang="nl-NL" sz="2400" b="1" i="0" u="none" strike="noStrike" cap="none" normalizeH="0" baseline="0" dirty="0" smtClean="0">
                <a:ln>
                  <a:noFill/>
                </a:ln>
                <a:solidFill>
                  <a:schemeClr val="tx1"/>
                </a:solidFill>
                <a:effectLst/>
                <a:latin typeface="Calibri" panose="020F0502020204030204" pitchFamily="34" charset="0"/>
                <a:ea typeface="MS Mincho" panose="02020609040205080304" pitchFamily="49" charset="-128"/>
                <a:cs typeface="Arial" panose="020B0604020202020204" pitchFamily="34" charset="0"/>
              </a:rPr>
              <a:t>, vooral wanneer men, </a:t>
            </a:r>
            <a:r>
              <a:rPr kumimoji="0" lang="nl-NL" altLang="nl-NL" sz="2400" b="1" i="0" u="none" strike="noStrike" cap="none" normalizeH="0" baseline="0" dirty="0" err="1" smtClean="0">
                <a:ln>
                  <a:noFill/>
                </a:ln>
                <a:solidFill>
                  <a:schemeClr val="tx1"/>
                </a:solidFill>
                <a:effectLst/>
                <a:latin typeface="Calibri" panose="020F0502020204030204" pitchFamily="34" charset="0"/>
                <a:ea typeface="MS Mincho" panose="02020609040205080304" pitchFamily="49" charset="-128"/>
                <a:cs typeface="Arial" panose="020B0604020202020204" pitchFamily="34" charset="0"/>
              </a:rPr>
              <a:t>zooals</a:t>
            </a:r>
            <a:r>
              <a:rPr kumimoji="0" lang="nl-NL" altLang="nl-NL" sz="2400" b="1" i="0" u="none" strike="noStrike" cap="none" normalizeH="0" baseline="0" dirty="0" smtClean="0">
                <a:ln>
                  <a:noFill/>
                </a:ln>
                <a:solidFill>
                  <a:schemeClr val="tx1"/>
                </a:solidFill>
                <a:effectLst/>
                <a:latin typeface="Calibri" panose="020F0502020204030204" pitchFamily="34" charset="0"/>
                <a:ea typeface="MS Mincho" panose="02020609040205080304" pitchFamily="49" charset="-128"/>
                <a:cs typeface="Arial" panose="020B0604020202020204" pitchFamily="34" charset="0"/>
              </a:rPr>
              <a:t> mijne vrouw en u ook, meneer van Duren, de trekken of de kleur van een ander ras vertoont.’ </a:t>
            </a:r>
            <a:r>
              <a:rPr kumimoji="0" lang="nl-NL" altLang="nl-NL" sz="2400" b="0" i="0" u="none" strike="noStrike" cap="none" normalizeH="0" baseline="0" dirty="0" smtClean="0">
                <a:ln>
                  <a:noFill/>
                </a:ln>
                <a:solidFill>
                  <a:schemeClr val="tx1"/>
                </a:solidFill>
                <a:effectLst/>
                <a:latin typeface="Calibri" panose="020F0502020204030204" pitchFamily="34" charset="0"/>
                <a:ea typeface="MS Mincho" panose="02020609040205080304" pitchFamily="49" charset="-128"/>
                <a:cs typeface="Arial" panose="020B0604020202020204" pitchFamily="34" charset="0"/>
              </a:rPr>
              <a:t/>
            </a:r>
            <a:br>
              <a:rPr kumimoji="0" lang="nl-NL" altLang="nl-NL" sz="2400" b="0" i="0" u="none" strike="noStrike" cap="none" normalizeH="0" baseline="0" dirty="0" smtClean="0">
                <a:ln>
                  <a:noFill/>
                </a:ln>
                <a:solidFill>
                  <a:schemeClr val="tx1"/>
                </a:solidFill>
                <a:effectLst/>
                <a:latin typeface="Calibri" panose="020F0502020204030204" pitchFamily="34" charset="0"/>
                <a:ea typeface="MS Mincho" panose="02020609040205080304" pitchFamily="49" charset="-128"/>
                <a:cs typeface="Arial" panose="020B0604020202020204" pitchFamily="34" charset="0"/>
              </a:rPr>
            </a:br>
            <a:r>
              <a:rPr kumimoji="0" lang="nl-NL" altLang="nl-NL" sz="2400" b="0" i="0" u="none" strike="noStrike" cap="none" normalizeH="0" baseline="0" dirty="0" smtClean="0">
                <a:ln>
                  <a:noFill/>
                </a:ln>
                <a:solidFill>
                  <a:schemeClr val="tx1"/>
                </a:solidFill>
                <a:effectLst/>
                <a:latin typeface="Calibri" panose="020F0502020204030204" pitchFamily="34" charset="0"/>
                <a:ea typeface="MS Mincho" panose="02020609040205080304" pitchFamily="49" charset="-128"/>
                <a:cs typeface="Arial" panose="020B0604020202020204" pitchFamily="34" charset="0"/>
              </a:rPr>
              <a:t/>
            </a:r>
            <a:br>
              <a:rPr kumimoji="0" lang="nl-NL" altLang="nl-NL" sz="2400" b="0" i="0" u="none" strike="noStrike" cap="none" normalizeH="0" baseline="0" dirty="0" smtClean="0">
                <a:ln>
                  <a:noFill/>
                </a:ln>
                <a:solidFill>
                  <a:schemeClr val="tx1"/>
                </a:solidFill>
                <a:effectLst/>
                <a:latin typeface="Calibri" panose="020F0502020204030204" pitchFamily="34" charset="0"/>
                <a:ea typeface="MS Mincho" panose="02020609040205080304" pitchFamily="49" charset="-128"/>
                <a:cs typeface="Arial" panose="020B0604020202020204" pitchFamily="34" charset="0"/>
              </a:rPr>
            </a:br>
            <a:r>
              <a:rPr kumimoji="0" lang="nl-NL" altLang="nl-NL" sz="1100" b="0" i="0" u="none" strike="noStrike" cap="none" normalizeH="0" baseline="0" dirty="0" smtClean="0">
                <a:ln>
                  <a:noFill/>
                </a:ln>
                <a:solidFill>
                  <a:schemeClr val="tx1"/>
                </a:solidFill>
                <a:effectLst/>
                <a:latin typeface="Calibri" panose="020F0502020204030204" pitchFamily="34" charset="0"/>
                <a:ea typeface="MS Mincho" panose="02020609040205080304" pitchFamily="49" charset="-128"/>
                <a:cs typeface="Arial" panose="020B0604020202020204" pitchFamily="34" charset="0"/>
              </a:rPr>
              <a:t/>
            </a:r>
            <a:br>
              <a:rPr kumimoji="0" lang="nl-NL" altLang="nl-NL" sz="1100" b="0" i="0" u="none" strike="noStrike" cap="none" normalizeH="0" baseline="0" dirty="0" smtClean="0">
                <a:ln>
                  <a:noFill/>
                </a:ln>
                <a:solidFill>
                  <a:schemeClr val="tx1"/>
                </a:solidFill>
                <a:effectLst/>
                <a:latin typeface="Calibri" panose="020F0502020204030204" pitchFamily="34" charset="0"/>
                <a:ea typeface="MS Mincho" panose="02020609040205080304" pitchFamily="49" charset="-128"/>
                <a:cs typeface="Arial" panose="020B0604020202020204" pitchFamily="34" charset="0"/>
              </a:rPr>
            </a:br>
            <a:r>
              <a:rPr kumimoji="0" lang="nl-NL" altLang="nl-NL" sz="1100" b="0" i="0" u="none" strike="noStrike" cap="none" normalizeH="0" baseline="0" dirty="0" smtClean="0">
                <a:ln>
                  <a:noFill/>
                </a:ln>
                <a:solidFill>
                  <a:schemeClr val="tx1"/>
                </a:solidFill>
                <a:effectLst/>
                <a:latin typeface="Calibri" panose="020F0502020204030204" pitchFamily="34" charset="0"/>
                <a:ea typeface="MS Mincho" panose="02020609040205080304" pitchFamily="49" charset="-128"/>
                <a:cs typeface="Arial" panose="020B0604020202020204" pitchFamily="34" charset="0"/>
              </a:rPr>
              <a:t/>
            </a:r>
            <a:br>
              <a:rPr kumimoji="0" lang="nl-NL" altLang="nl-NL" sz="1100" b="0" i="0" u="none" strike="noStrike" cap="none" normalizeH="0" baseline="0" dirty="0" smtClean="0">
                <a:ln>
                  <a:noFill/>
                </a:ln>
                <a:solidFill>
                  <a:schemeClr val="tx1"/>
                </a:solidFill>
                <a:effectLst/>
                <a:latin typeface="Calibri" panose="020F0502020204030204" pitchFamily="34" charset="0"/>
                <a:ea typeface="MS Mincho" panose="02020609040205080304" pitchFamily="49" charset="-128"/>
                <a:cs typeface="Arial" panose="020B0604020202020204" pitchFamily="34" charset="0"/>
              </a:rPr>
            </a:br>
            <a:endParaRPr kumimoji="0" lang="nl-NL" altLang="nl-NL"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8853736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575816" y="548640"/>
            <a:ext cx="9144000" cy="1307592"/>
          </a:xfrm>
        </p:spPr>
        <p:txBody>
          <a:bodyPr>
            <a:noAutofit/>
          </a:bodyPr>
          <a:lstStyle/>
          <a:p>
            <a:pPr algn="l"/>
            <a:r>
              <a:rPr lang="nl-NL" sz="3200" b="1" dirty="0" smtClean="0">
                <a:latin typeface="+mn-lt"/>
              </a:rPr>
              <a:t/>
            </a:r>
            <a:br>
              <a:rPr lang="nl-NL" sz="3200" b="1" dirty="0" smtClean="0">
                <a:latin typeface="+mn-lt"/>
              </a:rPr>
            </a:br>
            <a:r>
              <a:rPr lang="nl-NL" sz="3200" b="1" dirty="0" smtClean="0">
                <a:latin typeface="+mn-lt"/>
              </a:rPr>
              <a:t/>
            </a:r>
            <a:br>
              <a:rPr lang="nl-NL" sz="3200" b="1" dirty="0" smtClean="0">
                <a:latin typeface="+mn-lt"/>
              </a:rPr>
            </a:br>
            <a:r>
              <a:rPr lang="nl-NL" sz="3200" b="1" dirty="0" smtClean="0">
                <a:latin typeface="+mn-lt"/>
              </a:rPr>
              <a:t/>
            </a:r>
            <a:br>
              <a:rPr lang="nl-NL" sz="3200" b="1" dirty="0" smtClean="0">
                <a:latin typeface="+mn-lt"/>
              </a:rPr>
            </a:br>
            <a:r>
              <a:rPr lang="nl-NL" sz="3200" b="1" dirty="0" smtClean="0">
                <a:latin typeface="+mn-lt"/>
              </a:rPr>
              <a:t>Brief van zus Pauline uit Arnhem aan </a:t>
            </a:r>
            <a:r>
              <a:rPr lang="nl-NL" sz="3200" b="1" dirty="0" err="1" smtClean="0">
                <a:latin typeface="+mn-lt"/>
              </a:rPr>
              <a:t>To</a:t>
            </a:r>
            <a:r>
              <a:rPr lang="nl-NL" sz="3200" b="1" dirty="0" smtClean="0">
                <a:latin typeface="+mn-lt"/>
              </a:rPr>
              <a:t> Loman in Amsterdam, 14 </a:t>
            </a:r>
            <a:r>
              <a:rPr lang="nl-NL" sz="3200" b="1" dirty="0">
                <a:latin typeface="+mn-lt"/>
              </a:rPr>
              <a:t>mei </a:t>
            </a:r>
            <a:r>
              <a:rPr lang="nl-NL" sz="3200" b="1" dirty="0" smtClean="0">
                <a:latin typeface="+mn-lt"/>
              </a:rPr>
              <a:t>1883.</a:t>
            </a:r>
            <a:endParaRPr lang="nl-NL" sz="2800" dirty="0">
              <a:latin typeface="+mn-lt"/>
            </a:endParaRPr>
          </a:p>
        </p:txBody>
      </p:sp>
      <p:sp>
        <p:nvSpPr>
          <p:cNvPr id="3" name="Ondertitel 2"/>
          <p:cNvSpPr>
            <a:spLocks noGrp="1"/>
          </p:cNvSpPr>
          <p:nvPr>
            <p:ph type="subTitle" idx="1"/>
          </p:nvPr>
        </p:nvSpPr>
        <p:spPr>
          <a:xfrm>
            <a:off x="1408176" y="2194560"/>
            <a:ext cx="9311640" cy="3849624"/>
          </a:xfrm>
        </p:spPr>
        <p:txBody>
          <a:bodyPr>
            <a:normAutofit/>
          </a:bodyPr>
          <a:lstStyle/>
          <a:p>
            <a:r>
              <a:rPr lang="nl-NL" sz="2800" b="1" dirty="0" smtClean="0">
                <a:latin typeface="Comic Sans MS" panose="030F0702030302020204" pitchFamily="66" charset="0"/>
              </a:rPr>
              <a:t/>
            </a:r>
            <a:br>
              <a:rPr lang="nl-NL" sz="2800" b="1" dirty="0" smtClean="0">
                <a:latin typeface="Comic Sans MS" panose="030F0702030302020204" pitchFamily="66" charset="0"/>
              </a:rPr>
            </a:br>
            <a:r>
              <a:rPr lang="nl-NL" sz="2800" b="1" dirty="0" smtClean="0">
                <a:latin typeface="Comic Sans MS" panose="030F0702030302020204" pitchFamily="66" charset="0"/>
              </a:rPr>
              <a:t>‘Papa heeft geschreven dat we van ‘t zomer eens naar de </a:t>
            </a:r>
            <a:r>
              <a:rPr lang="nl-NL" sz="2800" b="1" dirty="0" err="1" smtClean="0">
                <a:latin typeface="Comic Sans MS" panose="030F0702030302020204" pitchFamily="66" charset="0"/>
              </a:rPr>
              <a:t>Amsterdamsche</a:t>
            </a:r>
            <a:r>
              <a:rPr lang="nl-NL" sz="2800" b="1" dirty="0" smtClean="0">
                <a:latin typeface="Comic Sans MS" panose="030F0702030302020204" pitchFamily="66" charset="0"/>
              </a:rPr>
              <a:t> tentoonstelling mogen gaan. Het is nu nog lang niet klaar is ‘t wel…’</a:t>
            </a:r>
            <a:r>
              <a:rPr lang="nl-NL" sz="2800" b="1" dirty="0" smtClean="0">
                <a:solidFill>
                  <a:srgbClr val="0070C0"/>
                </a:solidFill>
                <a:latin typeface="Comic Sans MS" panose="030F0702030302020204" pitchFamily="66" charset="0"/>
              </a:rPr>
              <a:t/>
            </a:r>
            <a:br>
              <a:rPr lang="nl-NL" sz="2800" b="1" dirty="0" smtClean="0">
                <a:solidFill>
                  <a:srgbClr val="0070C0"/>
                </a:solidFill>
                <a:latin typeface="Comic Sans MS" panose="030F0702030302020204" pitchFamily="66" charset="0"/>
              </a:rPr>
            </a:br>
            <a:r>
              <a:rPr lang="nl-NL" sz="2800" b="1" dirty="0" smtClean="0">
                <a:solidFill>
                  <a:srgbClr val="0070C0"/>
                </a:solidFill>
                <a:latin typeface="Comic Sans MS" panose="030F0702030302020204" pitchFamily="66" charset="0"/>
              </a:rPr>
              <a:t>‘Adriaan </a:t>
            </a:r>
            <a:r>
              <a:rPr lang="nl-NL" sz="2800" b="1" dirty="0">
                <a:solidFill>
                  <a:srgbClr val="0070C0"/>
                </a:solidFill>
                <a:latin typeface="Comic Sans MS" panose="030F0702030302020204" pitchFamily="66" charset="0"/>
              </a:rPr>
              <a:t>is Zaterdag op zijn </a:t>
            </a:r>
            <a:r>
              <a:rPr lang="nl-NL" sz="2800" b="1" dirty="0" err="1">
                <a:solidFill>
                  <a:srgbClr val="0070C0"/>
                </a:solidFill>
                <a:latin typeface="Comic Sans MS" panose="030F0702030302020204" pitchFamily="66" charset="0"/>
              </a:rPr>
              <a:t>velocipède</a:t>
            </a:r>
            <a:r>
              <a:rPr lang="nl-NL" sz="2800" b="1" dirty="0">
                <a:solidFill>
                  <a:srgbClr val="0070C0"/>
                </a:solidFill>
                <a:latin typeface="Comic Sans MS" panose="030F0702030302020204" pitchFamily="66" charset="0"/>
              </a:rPr>
              <a:t> van Brummen hier gekomen. </a:t>
            </a:r>
            <a:r>
              <a:rPr lang="nl-NL" sz="2800" b="1" dirty="0">
                <a:latin typeface="Comic Sans MS" panose="030F0702030302020204" pitchFamily="66" charset="0"/>
              </a:rPr>
              <a:t>Wat een tocht, vind je niet?’</a:t>
            </a:r>
            <a:endParaRPr lang="nl-NL" sz="2800" dirty="0">
              <a:latin typeface="Comic Sans MS" panose="030F0702030302020204" pitchFamily="66" charset="0"/>
            </a:endParaRPr>
          </a:p>
        </p:txBody>
      </p:sp>
    </p:spTree>
    <p:extLst>
      <p:ext uri="{BB962C8B-B14F-4D97-AF65-F5344CB8AC3E}">
        <p14:creationId xmlns:p14="http://schemas.microsoft.com/office/powerpoint/2010/main" val="29790383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10515600" cy="823595"/>
          </a:xfrm>
        </p:spPr>
        <p:txBody>
          <a:bodyPr/>
          <a:lstStyle/>
          <a:p>
            <a:r>
              <a:rPr lang="nl-NL" b="1" dirty="0" smtClean="0">
                <a:latin typeface="+mn-lt"/>
              </a:rPr>
              <a:t>Adriaan ca. 1880	Pauline en Caroline 1883</a:t>
            </a:r>
            <a:endParaRPr lang="nl-NL" b="1" dirty="0">
              <a:latin typeface="+mn-lt"/>
            </a:endParaRPr>
          </a:p>
        </p:txBody>
      </p:sp>
      <p:pic>
        <p:nvPicPr>
          <p:cNvPr id="5" name="Tijdelijke aanduiding voor inhoud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645920" y="1380744"/>
            <a:ext cx="3364992" cy="4818888"/>
          </a:xfrm>
        </p:spPr>
      </p:pic>
      <p:pic>
        <p:nvPicPr>
          <p:cNvPr id="6" name="Tijdelijke aanduiding voor inhoud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852160" y="1380744"/>
            <a:ext cx="3419856" cy="4818888"/>
          </a:xfrm>
        </p:spPr>
      </p:pic>
    </p:spTree>
    <p:extLst>
      <p:ext uri="{BB962C8B-B14F-4D97-AF65-F5344CB8AC3E}">
        <p14:creationId xmlns:p14="http://schemas.microsoft.com/office/powerpoint/2010/main" val="18834344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10515600" cy="1070483"/>
          </a:xfrm>
        </p:spPr>
        <p:txBody>
          <a:bodyPr>
            <a:normAutofit/>
          </a:bodyPr>
          <a:lstStyle/>
          <a:p>
            <a:r>
              <a:rPr lang="nl-NL" sz="4800" b="1" dirty="0" smtClean="0">
                <a:latin typeface="+mn-lt"/>
              </a:rPr>
              <a:t>  Instituut </a:t>
            </a:r>
            <a:r>
              <a:rPr lang="nl-NL" sz="4800" b="1" dirty="0" err="1" smtClean="0">
                <a:latin typeface="+mn-lt"/>
              </a:rPr>
              <a:t>Spaanschweerd</a:t>
            </a:r>
            <a:r>
              <a:rPr lang="nl-NL" sz="4800" b="1" dirty="0" smtClean="0">
                <a:latin typeface="+mn-lt"/>
              </a:rPr>
              <a:t>, Brummen</a:t>
            </a:r>
            <a:endParaRPr lang="nl-NL" sz="4800" b="1" dirty="0">
              <a:latin typeface="+mn-lt"/>
            </a:endParaRPr>
          </a:p>
        </p:txBody>
      </p:sp>
      <p:pic>
        <p:nvPicPr>
          <p:cNvPr id="4" name="Tijdelijke aanduiding voor inhoud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36776" y="1569593"/>
            <a:ext cx="8266176" cy="4529456"/>
          </a:xfrm>
        </p:spPr>
      </p:pic>
    </p:spTree>
    <p:extLst>
      <p:ext uri="{BB962C8B-B14F-4D97-AF65-F5344CB8AC3E}">
        <p14:creationId xmlns:p14="http://schemas.microsoft.com/office/powerpoint/2010/main" val="1357811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402337"/>
            <a:ext cx="9144000" cy="2423159"/>
          </a:xfrm>
        </p:spPr>
        <p:txBody>
          <a:bodyPr>
            <a:noAutofit/>
          </a:bodyPr>
          <a:lstStyle/>
          <a:p>
            <a:r>
              <a:rPr lang="nl-NL" sz="3600" b="1" dirty="0">
                <a:solidFill>
                  <a:srgbClr val="00B050"/>
                </a:solidFill>
                <a:latin typeface="+mn-lt"/>
              </a:rPr>
              <a:t>Instituut </a:t>
            </a:r>
            <a:r>
              <a:rPr lang="nl-NL" sz="3600" b="1" dirty="0" err="1">
                <a:solidFill>
                  <a:srgbClr val="00B050"/>
                </a:solidFill>
                <a:latin typeface="+mn-lt"/>
              </a:rPr>
              <a:t>Spaanschweerd</a:t>
            </a:r>
            <a:r>
              <a:rPr lang="nl-NL" sz="3600" b="1" dirty="0">
                <a:solidFill>
                  <a:srgbClr val="00B050"/>
                </a:solidFill>
                <a:latin typeface="+mn-lt"/>
              </a:rPr>
              <a:t> te Brummen</a:t>
            </a:r>
            <a:r>
              <a:rPr lang="nl-NL" sz="3200" b="1" dirty="0">
                <a:latin typeface="+mn-lt"/>
              </a:rPr>
              <a:t/>
            </a:r>
            <a:br>
              <a:rPr lang="nl-NL" sz="3200" b="1" dirty="0">
                <a:latin typeface="+mn-lt"/>
              </a:rPr>
            </a:br>
            <a:r>
              <a:rPr lang="nl-NL" sz="3200" b="1" dirty="0" smtClean="0">
                <a:latin typeface="+mn-lt"/>
              </a:rPr>
              <a:t/>
            </a:r>
            <a:br>
              <a:rPr lang="nl-NL" sz="3200" b="1" dirty="0" smtClean="0">
                <a:latin typeface="+mn-lt"/>
              </a:rPr>
            </a:br>
            <a:r>
              <a:rPr lang="nl-NL" sz="3200" b="1" dirty="0" smtClean="0">
                <a:latin typeface="+mn-lt"/>
              </a:rPr>
              <a:t>Van </a:t>
            </a:r>
            <a:r>
              <a:rPr lang="nl-NL" sz="3200" b="1" dirty="0">
                <a:latin typeface="+mn-lt"/>
              </a:rPr>
              <a:t>1872 tot ca. 1895 was er een ‘</a:t>
            </a:r>
            <a:r>
              <a:rPr lang="nl-NL" sz="3200" b="1" dirty="0" err="1">
                <a:latin typeface="+mn-lt"/>
              </a:rPr>
              <a:t>Fransche</a:t>
            </a:r>
            <a:r>
              <a:rPr lang="nl-NL" sz="3200" b="1" dirty="0">
                <a:latin typeface="+mn-lt"/>
              </a:rPr>
              <a:t> school’ op </a:t>
            </a:r>
            <a:r>
              <a:rPr lang="nl-NL" sz="3200" b="1" dirty="0" err="1">
                <a:latin typeface="+mn-lt"/>
              </a:rPr>
              <a:t>Spaensweerd</a:t>
            </a:r>
            <a:r>
              <a:rPr lang="nl-NL" sz="3200" b="1" dirty="0">
                <a:latin typeface="+mn-lt"/>
              </a:rPr>
              <a:t> gevestigd onder leiding van de eigenaar-directeur B.J. </a:t>
            </a:r>
            <a:r>
              <a:rPr lang="nl-NL" sz="3200" b="1" dirty="0" err="1">
                <a:latin typeface="+mn-lt"/>
              </a:rPr>
              <a:t>von</a:t>
            </a:r>
            <a:r>
              <a:rPr lang="nl-NL" sz="3200" b="1" dirty="0">
                <a:latin typeface="+mn-lt"/>
              </a:rPr>
              <a:t> </a:t>
            </a:r>
            <a:r>
              <a:rPr lang="nl-NL" sz="3200" b="1" dirty="0" err="1">
                <a:latin typeface="+mn-lt"/>
              </a:rPr>
              <a:t>Pritzelwitz</a:t>
            </a:r>
            <a:r>
              <a:rPr lang="nl-NL" sz="3200" b="1" dirty="0">
                <a:latin typeface="+mn-lt"/>
              </a:rPr>
              <a:t> van der Horst</a:t>
            </a:r>
            <a:endParaRPr lang="nl-NL" sz="3200" dirty="0">
              <a:latin typeface="+mn-lt"/>
            </a:endParaRPr>
          </a:p>
        </p:txBody>
      </p:sp>
      <p:sp>
        <p:nvSpPr>
          <p:cNvPr id="3" name="Ondertitel 2"/>
          <p:cNvSpPr>
            <a:spLocks noGrp="1"/>
          </p:cNvSpPr>
          <p:nvPr>
            <p:ph type="subTitle" idx="1"/>
          </p:nvPr>
        </p:nvSpPr>
        <p:spPr>
          <a:xfrm>
            <a:off x="1524000" y="3291840"/>
            <a:ext cx="9144000" cy="2368296"/>
          </a:xfrm>
        </p:spPr>
        <p:txBody>
          <a:bodyPr>
            <a:normAutofit lnSpcReduction="10000"/>
          </a:bodyPr>
          <a:lstStyle/>
          <a:p>
            <a:r>
              <a:rPr lang="nl-NL" sz="3200" b="1" dirty="0"/>
              <a:t>Op de Franse scholen werden meestal de volgende vakken onderwezen: schrijven, rekenen, boekhouden, aardrijkskunde en geschiedenis en een vreemde taal, meestal Frans, soms ook Duits of Engels, eventueel muziek of natuurwetenschappen. </a:t>
            </a:r>
            <a:r>
              <a:rPr lang="nl-NL" dirty="0"/>
              <a:t/>
            </a:r>
            <a:br>
              <a:rPr lang="nl-NL" dirty="0"/>
            </a:br>
            <a:endParaRPr lang="nl-NL" dirty="0"/>
          </a:p>
        </p:txBody>
      </p:sp>
    </p:spTree>
    <p:extLst>
      <p:ext uri="{BB962C8B-B14F-4D97-AF65-F5344CB8AC3E}">
        <p14:creationId xmlns:p14="http://schemas.microsoft.com/office/powerpoint/2010/main" val="38180709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356617"/>
            <a:ext cx="9144000" cy="795527"/>
          </a:xfrm>
        </p:spPr>
        <p:txBody>
          <a:bodyPr>
            <a:normAutofit/>
          </a:bodyPr>
          <a:lstStyle/>
          <a:p>
            <a:r>
              <a:rPr lang="nl-NL" sz="3600" b="1" dirty="0" err="1">
                <a:latin typeface="+mn-lt"/>
              </a:rPr>
              <a:t>Bataviaasch</a:t>
            </a:r>
            <a:r>
              <a:rPr lang="nl-NL" sz="3600" b="1" dirty="0">
                <a:latin typeface="+mn-lt"/>
              </a:rPr>
              <a:t> </a:t>
            </a:r>
            <a:r>
              <a:rPr lang="nl-NL" sz="3600" b="1" dirty="0" smtClean="0">
                <a:latin typeface="+mn-lt"/>
              </a:rPr>
              <a:t>Handelsblad 31-10-1878</a:t>
            </a:r>
            <a:endParaRPr lang="nl-NL" sz="3600" b="1" dirty="0">
              <a:latin typeface="+mn-lt"/>
            </a:endParaRPr>
          </a:p>
        </p:txBody>
      </p:sp>
      <p:sp>
        <p:nvSpPr>
          <p:cNvPr id="3" name="Ondertitel 2"/>
          <p:cNvSpPr>
            <a:spLocks noGrp="1"/>
          </p:cNvSpPr>
          <p:nvPr>
            <p:ph type="subTitle" idx="1"/>
          </p:nvPr>
        </p:nvSpPr>
        <p:spPr>
          <a:xfrm>
            <a:off x="1524000" y="1152144"/>
            <a:ext cx="9144000" cy="4837176"/>
          </a:xfrm>
        </p:spPr>
        <p:txBody>
          <a:bodyPr>
            <a:normAutofit lnSpcReduction="10000"/>
          </a:bodyPr>
          <a:lstStyle/>
          <a:p>
            <a:r>
              <a:rPr lang="nl-NL" dirty="0">
                <a:solidFill>
                  <a:srgbClr val="0070C0"/>
                </a:solidFill>
                <a:latin typeface="Comic Sans MS" panose="030F0702030302020204" pitchFamily="66" charset="0"/>
              </a:rPr>
              <a:t/>
            </a:r>
            <a:br>
              <a:rPr lang="nl-NL" dirty="0">
                <a:solidFill>
                  <a:srgbClr val="0070C0"/>
                </a:solidFill>
                <a:latin typeface="Comic Sans MS" panose="030F0702030302020204" pitchFamily="66" charset="0"/>
              </a:rPr>
            </a:br>
            <a:r>
              <a:rPr lang="nl-NL" sz="2800" dirty="0">
                <a:latin typeface="Comic Sans MS" panose="030F0702030302020204" pitchFamily="66" charset="0"/>
              </a:rPr>
              <a:t>Dankbetuiging wordt door mij langs dezen weg gebracht aan den </a:t>
            </a:r>
            <a:r>
              <a:rPr lang="nl-NL" sz="2800" dirty="0" err="1">
                <a:latin typeface="Comic Sans MS" panose="030F0702030302020204" pitchFamily="66" charset="0"/>
              </a:rPr>
              <a:t>WelEd.</a:t>
            </a:r>
            <a:r>
              <a:rPr lang="nl-NL" sz="2800" dirty="0">
                <a:latin typeface="Comic Sans MS" panose="030F0702030302020204" pitchFamily="66" charset="0"/>
              </a:rPr>
              <a:t> Geb. Heer B. J. </a:t>
            </a:r>
            <a:r>
              <a:rPr lang="nl-NL" sz="2800" dirty="0" err="1">
                <a:latin typeface="Comic Sans MS" panose="030F0702030302020204" pitchFamily="66" charset="0"/>
              </a:rPr>
              <a:t>von</a:t>
            </a:r>
            <a:r>
              <a:rPr lang="nl-NL" sz="2800" dirty="0">
                <a:latin typeface="Comic Sans MS" panose="030F0702030302020204" pitchFamily="66" charset="0"/>
              </a:rPr>
              <a:t> </a:t>
            </a:r>
            <a:r>
              <a:rPr lang="nl-NL" sz="2800" dirty="0" err="1">
                <a:latin typeface="Comic Sans MS" panose="030F0702030302020204" pitchFamily="66" charset="0"/>
              </a:rPr>
              <a:t>Pritzelwitz</a:t>
            </a:r>
            <a:r>
              <a:rPr lang="nl-NL" sz="2800" dirty="0">
                <a:latin typeface="Comic Sans MS" panose="030F0702030302020204" pitchFamily="66" charset="0"/>
              </a:rPr>
              <a:t> van der Horst, Directeur van het Instituut </a:t>
            </a:r>
            <a:r>
              <a:rPr lang="nl-NL" sz="2800" dirty="0" err="1">
                <a:latin typeface="Comic Sans MS" panose="030F0702030302020204" pitchFamily="66" charset="0"/>
              </a:rPr>
              <a:t>Spaanschweerd</a:t>
            </a:r>
            <a:r>
              <a:rPr lang="nl-NL" sz="2800" dirty="0">
                <a:latin typeface="Comic Sans MS" panose="030F0702030302020204" pitchFamily="66" charset="0"/>
              </a:rPr>
              <a:t> te Brummen, </a:t>
            </a:r>
            <a:r>
              <a:rPr lang="nl-NL" sz="2800" dirty="0">
                <a:solidFill>
                  <a:srgbClr val="0070C0"/>
                </a:solidFill>
                <a:latin typeface="Comic Sans MS" panose="030F0702030302020204" pitchFamily="66" charset="0"/>
              </a:rPr>
              <a:t>voor het degelijk onderwijs en de goede zorg aan vijf mijner Indische neven verstrekt.</a:t>
            </a:r>
            <a:r>
              <a:rPr lang="nl-NL" sz="2800" dirty="0">
                <a:latin typeface="Comic Sans MS" panose="030F0702030302020204" pitchFamily="66" charset="0"/>
              </a:rPr>
              <a:t> In Mei 1873 Ontving </a:t>
            </a:r>
            <a:r>
              <a:rPr lang="nl-NL" sz="2800" dirty="0" err="1">
                <a:latin typeface="Comic Sans MS" panose="030F0702030302020204" pitchFamily="66" charset="0"/>
              </a:rPr>
              <a:t>ZEd</a:t>
            </a:r>
            <a:r>
              <a:rPr lang="nl-NL" sz="2800" dirty="0">
                <a:latin typeface="Comic Sans MS" panose="030F0702030302020204" pitchFamily="66" charset="0"/>
              </a:rPr>
              <a:t>. deze jongelui van 10—14 </a:t>
            </a:r>
            <a:r>
              <a:rPr lang="nl-NL" sz="2800" dirty="0" err="1">
                <a:latin typeface="Comic Sans MS" panose="030F0702030302020204" pitchFamily="66" charset="0"/>
              </a:rPr>
              <a:t>jare</a:t>
            </a:r>
            <a:r>
              <a:rPr lang="nl-NL" sz="2800" dirty="0">
                <a:latin typeface="Comic Sans MS" panose="030F0702030302020204" pitchFamily="66" charset="0"/>
              </a:rPr>
              <a:t>. en thans is de oudste student geworden aan de </a:t>
            </a:r>
            <a:r>
              <a:rPr lang="nl-NL" sz="2800" dirty="0" err="1">
                <a:latin typeface="Comic Sans MS" panose="030F0702030302020204" pitchFamily="66" charset="0"/>
              </a:rPr>
              <a:t>Polyt</a:t>
            </a:r>
            <a:r>
              <a:rPr lang="nl-NL" sz="2800" dirty="0">
                <a:latin typeface="Comic Sans MS" panose="030F0702030302020204" pitchFamily="66" charset="0"/>
              </a:rPr>
              <a:t>. school te Delft, een tweede in de 4e klasse H. B.S. te Zutphen, terwijl de laatste drie dit jaar zijn aangenomen, één voor de R. L. S. te Wageningen, één voor de H. B. S. te Zutphen en één voor 't Gymnasium </a:t>
            </a:r>
            <a:r>
              <a:rPr lang="nl-NL" sz="2800" dirty="0" smtClean="0">
                <a:latin typeface="Comic Sans MS" panose="030F0702030302020204" pitchFamily="66" charset="0"/>
              </a:rPr>
              <a:t>aldaar. H.D.J.</a:t>
            </a:r>
            <a:endParaRPr lang="nl-NL" sz="2800" dirty="0">
              <a:latin typeface="Comic Sans MS" panose="030F0702030302020204" pitchFamily="66" charset="0"/>
            </a:endParaRPr>
          </a:p>
        </p:txBody>
      </p:sp>
    </p:spTree>
    <p:extLst>
      <p:ext uri="{BB962C8B-B14F-4D97-AF65-F5344CB8AC3E}">
        <p14:creationId xmlns:p14="http://schemas.microsoft.com/office/powerpoint/2010/main" val="12742328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493777"/>
            <a:ext cx="9144000" cy="859535"/>
          </a:xfrm>
        </p:spPr>
        <p:txBody>
          <a:bodyPr>
            <a:normAutofit/>
          </a:bodyPr>
          <a:lstStyle/>
          <a:p>
            <a:r>
              <a:rPr lang="nl-NL" sz="3600" b="1" dirty="0" err="1">
                <a:latin typeface="+mn-lt"/>
              </a:rPr>
              <a:t>Arnhemsche</a:t>
            </a:r>
            <a:r>
              <a:rPr lang="nl-NL" sz="3600" b="1" dirty="0">
                <a:latin typeface="+mn-lt"/>
              </a:rPr>
              <a:t> Courant </a:t>
            </a:r>
            <a:r>
              <a:rPr lang="nl-NL" sz="3600" b="1" dirty="0" smtClean="0">
                <a:latin typeface="+mn-lt"/>
              </a:rPr>
              <a:t>17-07-1879</a:t>
            </a:r>
            <a:endParaRPr lang="nl-NL" sz="3600" b="1" dirty="0">
              <a:latin typeface="+mn-lt"/>
            </a:endParaRPr>
          </a:p>
        </p:txBody>
      </p:sp>
      <p:sp>
        <p:nvSpPr>
          <p:cNvPr id="3" name="Ondertitel 2"/>
          <p:cNvSpPr>
            <a:spLocks noGrp="1"/>
          </p:cNvSpPr>
          <p:nvPr>
            <p:ph type="subTitle" idx="1"/>
          </p:nvPr>
        </p:nvSpPr>
        <p:spPr>
          <a:xfrm>
            <a:off x="1524000" y="1636776"/>
            <a:ext cx="9144000" cy="4855464"/>
          </a:xfrm>
        </p:spPr>
        <p:txBody>
          <a:bodyPr>
            <a:normAutofit/>
          </a:bodyPr>
          <a:lstStyle/>
          <a:p>
            <a:r>
              <a:rPr lang="nl-NL" sz="2800" dirty="0" smtClean="0">
                <a:latin typeface="Comic Sans MS" panose="030F0702030302020204" pitchFamily="66" charset="0"/>
              </a:rPr>
              <a:t>Brummen, 15 </a:t>
            </a:r>
            <a:r>
              <a:rPr lang="nl-NL" sz="2800" dirty="0" err="1" smtClean="0">
                <a:latin typeface="Comic Sans MS" panose="030F0702030302020204" pitchFamily="66" charset="0"/>
              </a:rPr>
              <a:t>julij</a:t>
            </a:r>
            <a:r>
              <a:rPr lang="nl-NL" sz="2800" dirty="0" smtClean="0">
                <a:latin typeface="Comic Sans MS" panose="030F0702030302020204" pitchFamily="66" charset="0"/>
              </a:rPr>
              <a:t>. De </a:t>
            </a:r>
            <a:r>
              <a:rPr lang="nl-NL" sz="2800" dirty="0">
                <a:latin typeface="Comic Sans MS" panose="030F0702030302020204" pitchFamily="66" charset="0"/>
              </a:rPr>
              <a:t>leerlingen W. </a:t>
            </a:r>
            <a:r>
              <a:rPr lang="nl-NL" sz="2800" dirty="0" err="1">
                <a:latin typeface="Comic Sans MS" panose="030F0702030302020204" pitchFamily="66" charset="0"/>
              </a:rPr>
              <a:t>Rosengaard</a:t>
            </a:r>
            <a:r>
              <a:rPr lang="nl-NL" sz="2800" dirty="0">
                <a:latin typeface="Comic Sans MS" panose="030F0702030302020204" pitchFamily="66" charset="0"/>
              </a:rPr>
              <a:t> Bisschop, C. </a:t>
            </a:r>
            <a:r>
              <a:rPr lang="nl-NL" sz="2800" dirty="0" err="1">
                <a:latin typeface="Comic Sans MS" panose="030F0702030302020204" pitchFamily="66" charset="0"/>
              </a:rPr>
              <a:t>Willinck</a:t>
            </a:r>
            <a:r>
              <a:rPr lang="nl-NL" sz="2800" dirty="0">
                <a:latin typeface="Comic Sans MS" panose="030F0702030302020204" pitchFamily="66" charset="0"/>
              </a:rPr>
              <a:t>, jhr. C. J. J. Storm van 's </a:t>
            </a:r>
            <a:r>
              <a:rPr lang="nl-NL" sz="2800" dirty="0" err="1">
                <a:latin typeface="Comic Sans MS" panose="030F0702030302020204" pitchFamily="66" charset="0"/>
              </a:rPr>
              <a:t>Gravesande</a:t>
            </a:r>
            <a:r>
              <a:rPr lang="nl-NL" sz="2800" dirty="0">
                <a:latin typeface="Comic Sans MS" panose="030F0702030302020204" pitchFamily="66" charset="0"/>
              </a:rPr>
              <a:t> en J. E. </a:t>
            </a:r>
            <a:r>
              <a:rPr lang="nl-NL" sz="2800" dirty="0" err="1">
                <a:latin typeface="Comic Sans MS" panose="030F0702030302020204" pitchFamily="66" charset="0"/>
              </a:rPr>
              <a:t>Romenij</a:t>
            </a:r>
            <a:r>
              <a:rPr lang="nl-NL" sz="2800" dirty="0">
                <a:latin typeface="Comic Sans MS" panose="030F0702030302020204" pitchFamily="66" charset="0"/>
              </a:rPr>
              <a:t>, van het instituut </a:t>
            </a:r>
            <a:r>
              <a:rPr lang="nl-NL" sz="2800" dirty="0" err="1">
                <a:latin typeface="Comic Sans MS" panose="030F0702030302020204" pitchFamily="66" charset="0"/>
              </a:rPr>
              <a:t>Spaanschweerd</a:t>
            </a:r>
            <a:r>
              <a:rPr lang="nl-NL" sz="2800" dirty="0">
                <a:latin typeface="Comic Sans MS" panose="030F0702030302020204" pitchFamily="66" charset="0"/>
              </a:rPr>
              <a:t> alhier, werden na voldoend examen geplaatst in de door hen aangevraagde klassen van gymnasium of </a:t>
            </a:r>
            <a:r>
              <a:rPr lang="nl-NL" sz="2800" dirty="0" err="1" smtClean="0">
                <a:latin typeface="Comic Sans MS" panose="030F0702030302020204" pitchFamily="66" charset="0"/>
              </a:rPr>
              <a:t>hoogere</a:t>
            </a:r>
            <a:r>
              <a:rPr lang="nl-NL" sz="2800" dirty="0" smtClean="0">
                <a:latin typeface="Comic Sans MS" panose="030F0702030302020204" pitchFamily="66" charset="0"/>
              </a:rPr>
              <a:t> burgerschool </a:t>
            </a:r>
            <a:r>
              <a:rPr lang="nl-NL" sz="2800" dirty="0">
                <a:latin typeface="Comic Sans MS" panose="030F0702030302020204" pitchFamily="66" charset="0"/>
              </a:rPr>
              <a:t>te Arnhem of Zutphen. De laatstgenoemde leerling legde bovendien een voldoend schriftelijk examen af voor de </a:t>
            </a:r>
            <a:r>
              <a:rPr lang="nl-NL" sz="2800" dirty="0" smtClean="0">
                <a:latin typeface="Comic Sans MS" panose="030F0702030302020204" pitchFamily="66" charset="0"/>
              </a:rPr>
              <a:t>koninklijke </a:t>
            </a:r>
            <a:r>
              <a:rPr lang="nl-NL" sz="2800" dirty="0">
                <a:latin typeface="Comic Sans MS" panose="030F0702030302020204" pitchFamily="66" charset="0"/>
              </a:rPr>
              <a:t>militaire </a:t>
            </a:r>
            <a:r>
              <a:rPr lang="nl-NL" sz="2800" dirty="0" err="1" smtClean="0">
                <a:latin typeface="Comic Sans MS" panose="030F0702030302020204" pitchFamily="66" charset="0"/>
              </a:rPr>
              <a:t>akademie</a:t>
            </a:r>
            <a:r>
              <a:rPr lang="nl-NL" sz="2800" dirty="0" smtClean="0">
                <a:latin typeface="Comic Sans MS" panose="030F0702030302020204" pitchFamily="66" charset="0"/>
              </a:rPr>
              <a:t>. </a:t>
            </a:r>
            <a:endParaRPr lang="nl-NL" sz="2800" dirty="0">
              <a:latin typeface="Comic Sans MS" panose="030F0702030302020204" pitchFamily="66" charset="0"/>
            </a:endParaRPr>
          </a:p>
        </p:txBody>
      </p:sp>
    </p:spTree>
    <p:extLst>
      <p:ext uri="{BB962C8B-B14F-4D97-AF65-F5344CB8AC3E}">
        <p14:creationId xmlns:p14="http://schemas.microsoft.com/office/powerpoint/2010/main" val="34900984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10829544" cy="5788787"/>
          </a:xfrm>
        </p:spPr>
        <p:txBody>
          <a:bodyPr>
            <a:normAutofit/>
          </a:bodyPr>
          <a:lstStyle/>
          <a:p>
            <a:r>
              <a:rPr lang="nl-NL" sz="2400" b="1" dirty="0" smtClean="0">
                <a:latin typeface="+mn-lt"/>
                <a:cs typeface="Times New Roman" panose="02020603050405020304" pitchFamily="18" charset="0"/>
              </a:rPr>
              <a:t>	Johannes Kerkhoven 		 X Anna Jacoba van der Hucht 	</a:t>
            </a:r>
            <a:br>
              <a:rPr lang="nl-NL" sz="2400" b="1" dirty="0" smtClean="0">
                <a:latin typeface="+mn-lt"/>
                <a:cs typeface="Times New Roman" panose="02020603050405020304" pitchFamily="18" charset="0"/>
              </a:rPr>
            </a:br>
            <a:r>
              <a:rPr lang="nl-NL" sz="2400" b="1" dirty="0" smtClean="0">
                <a:latin typeface="+mn-lt"/>
                <a:cs typeface="Times New Roman" panose="02020603050405020304" pitchFamily="18" charset="0"/>
              </a:rPr>
              <a:t> 	bankier, effectenhandelaar	 	1795 Zierikzee</a:t>
            </a:r>
            <a:br>
              <a:rPr lang="nl-NL" sz="2400" b="1" dirty="0" smtClean="0">
                <a:latin typeface="+mn-lt"/>
                <a:cs typeface="Times New Roman" panose="02020603050405020304" pitchFamily="18" charset="0"/>
              </a:rPr>
            </a:br>
            <a:r>
              <a:rPr lang="nl-NL" sz="2400" b="1" dirty="0" smtClean="0">
                <a:latin typeface="+mn-lt"/>
                <a:cs typeface="Times New Roman" panose="02020603050405020304" pitchFamily="18" charset="0"/>
              </a:rPr>
              <a:t>	1783 A’dam – 1859 Twello	 	 	– 1856 Twello 	</a:t>
            </a:r>
            <a:br>
              <a:rPr lang="nl-NL" sz="2400" b="1" dirty="0" smtClean="0">
                <a:latin typeface="+mn-lt"/>
                <a:cs typeface="Times New Roman" panose="02020603050405020304" pitchFamily="18" charset="0"/>
              </a:rPr>
            </a:br>
            <a:r>
              <a:rPr lang="nl-NL" sz="2400" b="1" dirty="0" smtClean="0">
                <a:latin typeface="+mn-lt"/>
                <a:cs typeface="Times New Roman" panose="02020603050405020304" pitchFamily="18" charset="0"/>
              </a:rPr>
              <a:t> 			/ 			\</a:t>
            </a:r>
            <a:br>
              <a:rPr lang="nl-NL" sz="2400" b="1" dirty="0" smtClean="0">
                <a:latin typeface="+mn-lt"/>
                <a:cs typeface="Times New Roman" panose="02020603050405020304" pitchFamily="18" charset="0"/>
              </a:rPr>
            </a:br>
            <a:r>
              <a:rPr lang="nl-NL" sz="2400" b="1" dirty="0" smtClean="0">
                <a:latin typeface="+mn-lt"/>
                <a:cs typeface="Times New Roman" panose="02020603050405020304" pitchFamily="18" charset="0"/>
              </a:rPr>
              <a:t>	13. Eduard Julius		3. Rudolph Albertus</a:t>
            </a:r>
            <a:br>
              <a:rPr lang="nl-NL" sz="2400" b="1" dirty="0" smtClean="0">
                <a:latin typeface="+mn-lt"/>
                <a:cs typeface="Times New Roman" panose="02020603050405020304" pitchFamily="18" charset="0"/>
              </a:rPr>
            </a:br>
            <a:r>
              <a:rPr lang="nl-NL" sz="2400" b="1" dirty="0" smtClean="0">
                <a:latin typeface="+mn-lt"/>
                <a:cs typeface="Times New Roman" panose="02020603050405020304" pitchFamily="18" charset="0"/>
              </a:rPr>
              <a:t>	1834 Twello –&gt; NOI 1860</a:t>
            </a:r>
            <a:r>
              <a:rPr lang="nl-NL" sz="2400" b="1" dirty="0">
                <a:latin typeface="+mn-lt"/>
                <a:cs typeface="Times New Roman" panose="02020603050405020304" pitchFamily="18" charset="0"/>
              </a:rPr>
              <a:t> </a:t>
            </a:r>
            <a:r>
              <a:rPr lang="nl-NL" sz="2400" b="1" dirty="0" smtClean="0">
                <a:latin typeface="+mn-lt"/>
                <a:cs typeface="Times New Roman" panose="02020603050405020304" pitchFamily="18" charset="0"/>
              </a:rPr>
              <a:t>	1820 Twello –&gt; NOI 1866</a:t>
            </a:r>
            <a:br>
              <a:rPr lang="nl-NL" sz="2400" b="1" dirty="0" smtClean="0">
                <a:latin typeface="+mn-lt"/>
                <a:cs typeface="Times New Roman" panose="02020603050405020304" pitchFamily="18" charset="0"/>
              </a:rPr>
            </a:br>
            <a:r>
              <a:rPr lang="nl-NL" sz="2400" b="1" dirty="0" smtClean="0">
                <a:latin typeface="+mn-lt"/>
                <a:cs typeface="Times New Roman" panose="02020603050405020304" pitchFamily="18" charset="0"/>
              </a:rPr>
              <a:t>		- 1905 </a:t>
            </a:r>
            <a:r>
              <a:rPr lang="nl-NL" sz="2400" b="1" dirty="0" err="1" smtClean="0">
                <a:latin typeface="+mn-lt"/>
                <a:cs typeface="Times New Roman" panose="02020603050405020304" pitchFamily="18" charset="0"/>
              </a:rPr>
              <a:t>Sinagar</a:t>
            </a:r>
            <a:r>
              <a:rPr lang="nl-NL" sz="2400" b="1" dirty="0" smtClean="0">
                <a:latin typeface="+mn-lt"/>
                <a:cs typeface="Times New Roman" panose="02020603050405020304" pitchFamily="18" charset="0"/>
              </a:rPr>
              <a:t>	 	</a:t>
            </a:r>
            <a:r>
              <a:rPr lang="nl-NL" sz="2400" b="1" dirty="0">
                <a:latin typeface="+mn-lt"/>
                <a:cs typeface="Times New Roman" panose="02020603050405020304" pitchFamily="18" charset="0"/>
              </a:rPr>
              <a:t> </a:t>
            </a:r>
            <a:r>
              <a:rPr lang="nl-NL" sz="2400" b="1" dirty="0" smtClean="0">
                <a:latin typeface="+mn-lt"/>
                <a:cs typeface="Times New Roman" panose="02020603050405020304" pitchFamily="18" charset="0"/>
              </a:rPr>
              <a:t>-&gt; </a:t>
            </a:r>
            <a:r>
              <a:rPr lang="nl-NL" sz="2400" b="1" dirty="0">
                <a:latin typeface="+mn-lt"/>
                <a:cs typeface="Times New Roman" panose="02020603050405020304" pitchFamily="18" charset="0"/>
              </a:rPr>
              <a:t>1881 </a:t>
            </a:r>
            <a:r>
              <a:rPr lang="nl-NL" sz="2400" b="1" dirty="0" smtClean="0">
                <a:latin typeface="+mn-lt"/>
                <a:cs typeface="Times New Roman" panose="02020603050405020304" pitchFamily="18" charset="0"/>
              </a:rPr>
              <a:t>dir. </a:t>
            </a:r>
            <a:r>
              <a:rPr lang="nl-NL" sz="2400" b="1" dirty="0" err="1" smtClean="0">
                <a:latin typeface="+mn-lt"/>
                <a:cs typeface="Times New Roman" panose="02020603050405020304" pitchFamily="18" charset="0"/>
              </a:rPr>
              <a:t>Chininefabriek</a:t>
            </a:r>
            <a:r>
              <a:rPr lang="nl-NL" sz="2400" b="1" dirty="0" smtClean="0">
                <a:latin typeface="+mn-lt"/>
                <a:cs typeface="Times New Roman" panose="02020603050405020304" pitchFamily="18" charset="0"/>
              </a:rPr>
              <a:t> A’dam – </a:t>
            </a:r>
            <a:r>
              <a:rPr lang="nl-NL" sz="2400" b="1" dirty="0">
                <a:latin typeface="+mn-lt"/>
                <a:cs typeface="Times New Roman" panose="02020603050405020304" pitchFamily="18" charset="0"/>
              </a:rPr>
              <a:t>1890 </a:t>
            </a:r>
            <a:r>
              <a:rPr lang="nl-NL" sz="2400" b="1" dirty="0" smtClean="0">
                <a:latin typeface="+mn-lt"/>
                <a:cs typeface="Times New Roman" panose="02020603050405020304" pitchFamily="18" charset="0"/>
              </a:rPr>
              <a:t/>
            </a:r>
            <a:br>
              <a:rPr lang="nl-NL" sz="2400" b="1" dirty="0" smtClean="0">
                <a:latin typeface="+mn-lt"/>
                <a:cs typeface="Times New Roman" panose="02020603050405020304" pitchFamily="18" charset="0"/>
              </a:rPr>
            </a:br>
            <a:r>
              <a:rPr lang="nl-NL" sz="2400" b="1" dirty="0" smtClean="0">
                <a:latin typeface="+mn-lt"/>
                <a:cs typeface="Times New Roman" panose="02020603050405020304" pitchFamily="18" charset="0"/>
              </a:rPr>
              <a:t>	~ Goey La </a:t>
            </a:r>
            <a:r>
              <a:rPr lang="nl-NL" sz="2400" b="1" dirty="0" err="1" smtClean="0">
                <a:latin typeface="+mn-lt"/>
                <a:cs typeface="Times New Roman" panose="02020603050405020304" pitchFamily="18" charset="0"/>
              </a:rPr>
              <a:t>Nio</a:t>
            </a:r>
            <a:r>
              <a:rPr lang="nl-NL" sz="2400" b="1" dirty="0" smtClean="0">
                <a:latin typeface="+mn-lt"/>
                <a:cs typeface="Times New Roman" panose="02020603050405020304" pitchFamily="18" charset="0"/>
              </a:rPr>
              <a:t> 					|	</a:t>
            </a:r>
            <a:r>
              <a:rPr lang="nl-NL" sz="2400" b="1" dirty="0">
                <a:latin typeface="+mn-lt"/>
                <a:cs typeface="Times New Roman" panose="02020603050405020304" pitchFamily="18" charset="0"/>
              </a:rPr>
              <a:t> </a:t>
            </a:r>
            <a:r>
              <a:rPr lang="nl-NL" sz="2400" b="1" dirty="0" smtClean="0">
                <a:latin typeface="+mn-lt"/>
                <a:cs typeface="Times New Roman" panose="02020603050405020304" pitchFamily="18" charset="0"/>
              </a:rPr>
              <a:t/>
            </a:r>
            <a:br>
              <a:rPr lang="nl-NL" sz="2400" b="1" dirty="0" smtClean="0">
                <a:latin typeface="+mn-lt"/>
                <a:cs typeface="Times New Roman" panose="02020603050405020304" pitchFamily="18" charset="0"/>
              </a:rPr>
            </a:br>
            <a:r>
              <a:rPr lang="nl-NL" sz="2400" b="1" dirty="0" smtClean="0">
                <a:latin typeface="+mn-lt"/>
                <a:cs typeface="Times New Roman" panose="02020603050405020304" pitchFamily="18" charset="0"/>
              </a:rPr>
              <a:t> 		|			</a:t>
            </a:r>
            <a:r>
              <a:rPr lang="nl-NL" sz="2400" b="1" dirty="0" smtClean="0">
                <a:solidFill>
                  <a:srgbClr val="0070C0"/>
                </a:solidFill>
                <a:latin typeface="+mn-lt"/>
                <a:cs typeface="Times New Roman" panose="02020603050405020304" pitchFamily="18" charset="0"/>
              </a:rPr>
              <a:t>Rudolph </a:t>
            </a:r>
            <a:r>
              <a:rPr lang="nl-NL" sz="2400" b="1" dirty="0">
                <a:solidFill>
                  <a:srgbClr val="0070C0"/>
                </a:solidFill>
                <a:latin typeface="+mn-lt"/>
                <a:cs typeface="Times New Roman" panose="02020603050405020304" pitchFamily="18" charset="0"/>
              </a:rPr>
              <a:t>Eduard </a:t>
            </a:r>
            <a:r>
              <a:rPr lang="nl-NL" sz="2400" b="1" dirty="0" smtClean="0">
                <a:solidFill>
                  <a:srgbClr val="0070C0"/>
                </a:solidFill>
                <a:latin typeface="+mn-lt"/>
                <a:cs typeface="Times New Roman" panose="02020603050405020304" pitchFamily="18" charset="0"/>
              </a:rPr>
              <a:t>1848 </a:t>
            </a:r>
            <a:r>
              <a:rPr lang="nl-NL" sz="2400" b="1" dirty="0" smtClean="0">
                <a:latin typeface="+mn-lt"/>
                <a:cs typeface="Times New Roman" panose="02020603050405020304" pitchFamily="18" charset="0"/>
              </a:rPr>
              <a:t>Avereest –&gt; NOI 1872</a:t>
            </a:r>
            <a:br>
              <a:rPr lang="nl-NL" sz="2400" b="1" dirty="0" smtClean="0">
                <a:latin typeface="+mn-lt"/>
                <a:cs typeface="Times New Roman" panose="02020603050405020304" pitchFamily="18" charset="0"/>
              </a:rPr>
            </a:br>
            <a:r>
              <a:rPr lang="nl-NL" sz="2400" b="1" dirty="0" smtClean="0">
                <a:latin typeface="+mn-lt"/>
                <a:cs typeface="Times New Roman" panose="02020603050405020304" pitchFamily="18" charset="0"/>
              </a:rPr>
              <a:t> 		| 							- 1918 </a:t>
            </a:r>
            <a:r>
              <a:rPr lang="nl-NL" sz="2400" b="1" dirty="0">
                <a:latin typeface="+mn-lt"/>
                <a:cs typeface="Times New Roman" panose="02020603050405020304" pitchFamily="18" charset="0"/>
              </a:rPr>
              <a:t>Bandung</a:t>
            </a:r>
            <a:r>
              <a:rPr lang="nl-NL" sz="2400" b="1" dirty="0" smtClean="0">
                <a:latin typeface="+mn-lt"/>
                <a:cs typeface="Times New Roman" panose="02020603050405020304" pitchFamily="18" charset="0"/>
              </a:rPr>
              <a:t/>
            </a:r>
            <a:br>
              <a:rPr lang="nl-NL" sz="2400" b="1" dirty="0" smtClean="0">
                <a:latin typeface="+mn-lt"/>
                <a:cs typeface="Times New Roman" panose="02020603050405020304" pitchFamily="18" charset="0"/>
              </a:rPr>
            </a:br>
            <a:r>
              <a:rPr lang="nl-NL" sz="2400" b="1" dirty="0" smtClean="0">
                <a:latin typeface="+mn-lt"/>
                <a:cs typeface="Times New Roman" panose="02020603050405020304" pitchFamily="18" charset="0"/>
              </a:rPr>
              <a:t> 	13.1 Pauline Emilia 1865 – 1931 Laren</a:t>
            </a:r>
            <a:br>
              <a:rPr lang="nl-NL" sz="2400" b="1" dirty="0" smtClean="0">
                <a:latin typeface="+mn-lt"/>
                <a:cs typeface="Times New Roman" panose="02020603050405020304" pitchFamily="18" charset="0"/>
              </a:rPr>
            </a:br>
            <a:r>
              <a:rPr lang="nl-NL" sz="2400" b="1" dirty="0" smtClean="0">
                <a:latin typeface="+mn-lt"/>
                <a:cs typeface="Times New Roman" panose="02020603050405020304" pitchFamily="18" charset="0"/>
              </a:rPr>
              <a:t>	</a:t>
            </a:r>
            <a:r>
              <a:rPr lang="nl-NL" sz="2400" b="1" dirty="0" smtClean="0">
                <a:solidFill>
                  <a:srgbClr val="0070C0"/>
                </a:solidFill>
                <a:latin typeface="+mn-lt"/>
                <a:cs typeface="Times New Roman" panose="02020603050405020304" pitchFamily="18" charset="0"/>
              </a:rPr>
              <a:t>13.2 Adriaan Rudolph Willem 1868 – 1944 </a:t>
            </a:r>
            <a:r>
              <a:rPr lang="nl-NL" sz="2400" b="1" dirty="0" err="1" smtClean="0">
                <a:solidFill>
                  <a:srgbClr val="0070C0"/>
                </a:solidFill>
                <a:latin typeface="+mn-lt"/>
                <a:cs typeface="Times New Roman" panose="02020603050405020304" pitchFamily="18" charset="0"/>
              </a:rPr>
              <a:t>Sukabumi</a:t>
            </a:r>
            <a:r>
              <a:rPr lang="nl-NL" sz="2400" b="1" dirty="0" smtClean="0">
                <a:latin typeface="+mn-lt"/>
                <a:cs typeface="Times New Roman" panose="02020603050405020304" pitchFamily="18" charset="0"/>
              </a:rPr>
              <a:t/>
            </a:r>
            <a:br>
              <a:rPr lang="nl-NL" sz="2400" b="1" dirty="0" smtClean="0">
                <a:latin typeface="+mn-lt"/>
                <a:cs typeface="Times New Roman" panose="02020603050405020304" pitchFamily="18" charset="0"/>
              </a:rPr>
            </a:br>
            <a:r>
              <a:rPr lang="nl-NL" sz="2400" b="1" dirty="0" smtClean="0">
                <a:latin typeface="+mn-lt"/>
                <a:cs typeface="Times New Roman" panose="02020603050405020304" pitchFamily="18" charset="0"/>
              </a:rPr>
              <a:t> 	13.3 Caroline Sophie Octavia 1871 – 1965 De Bilt</a:t>
            </a:r>
            <a:r>
              <a:rPr lang="nl-NL" sz="2400" dirty="0" smtClean="0"/>
              <a:t/>
            </a:r>
            <a:br>
              <a:rPr lang="nl-NL" sz="2400" dirty="0" smtClean="0"/>
            </a:br>
            <a:r>
              <a:rPr lang="nl-NL" sz="2400" dirty="0" smtClean="0"/>
              <a:t/>
            </a:r>
            <a:br>
              <a:rPr lang="nl-NL" sz="2400" dirty="0" smtClean="0"/>
            </a:br>
            <a:r>
              <a:rPr lang="nl-NL" sz="2400" dirty="0" smtClean="0"/>
              <a:t>		</a:t>
            </a:r>
            <a:endParaRPr lang="nl-NL" sz="2400" dirty="0"/>
          </a:p>
        </p:txBody>
      </p:sp>
    </p:spTree>
    <p:extLst>
      <p:ext uri="{BB962C8B-B14F-4D97-AF65-F5344CB8AC3E}">
        <p14:creationId xmlns:p14="http://schemas.microsoft.com/office/powerpoint/2010/main" val="42816425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3200" b="1" dirty="0" smtClean="0">
                <a:latin typeface="+mn-lt"/>
              </a:rPr>
              <a:t>	De Kampioen 4:6 juni 1887</a:t>
            </a:r>
            <a:endParaRPr lang="nl-NL" sz="3200" b="1" dirty="0">
              <a:latin typeface="+mn-lt"/>
            </a:endParaRPr>
          </a:p>
        </p:txBody>
      </p:sp>
      <p:sp>
        <p:nvSpPr>
          <p:cNvPr id="3" name="Tijdelijke aanduiding voor inhoud 2"/>
          <p:cNvSpPr>
            <a:spLocks noGrp="1"/>
          </p:cNvSpPr>
          <p:nvPr>
            <p:ph idx="1"/>
          </p:nvPr>
        </p:nvSpPr>
        <p:spPr/>
        <p:txBody>
          <a:bodyPr/>
          <a:lstStyle/>
          <a:p>
            <a:pPr marL="0" indent="0" algn="ctr">
              <a:buNone/>
            </a:pPr>
            <a:r>
              <a:rPr lang="nl-NL" dirty="0" smtClean="0">
                <a:latin typeface="Comic Sans MS" panose="030F0702030302020204" pitchFamily="66" charset="0"/>
              </a:rPr>
              <a:t>‘De </a:t>
            </a:r>
            <a:r>
              <a:rPr lang="nl-NL" dirty="0" err="1">
                <a:latin typeface="Comic Sans MS" panose="030F0702030302020204" pitchFamily="66" charset="0"/>
              </a:rPr>
              <a:t>Apeldoornsche</a:t>
            </a:r>
            <a:r>
              <a:rPr lang="nl-NL" dirty="0">
                <a:latin typeface="Comic Sans MS" panose="030F0702030302020204" pitchFamily="66" charset="0"/>
              </a:rPr>
              <a:t> </a:t>
            </a:r>
            <a:r>
              <a:rPr lang="nl-NL" b="1" dirty="0" err="1">
                <a:latin typeface="Comic Sans MS" panose="030F0702030302020204" pitchFamily="66" charset="0"/>
              </a:rPr>
              <a:t>velocipedeclub</a:t>
            </a:r>
            <a:r>
              <a:rPr lang="nl-NL" b="1" dirty="0">
                <a:latin typeface="Comic Sans MS" panose="030F0702030302020204" pitchFamily="66" charset="0"/>
              </a:rPr>
              <a:t> “Voorwaarts” </a:t>
            </a:r>
            <a:r>
              <a:rPr lang="nl-NL" dirty="0" smtClean="0">
                <a:latin typeface="Comic Sans MS" panose="030F0702030302020204" pitchFamily="66" charset="0"/>
              </a:rPr>
              <a:t>is reeds </a:t>
            </a:r>
            <a:r>
              <a:rPr lang="nl-NL" dirty="0">
                <a:latin typeface="Comic Sans MS" panose="030F0702030302020204" pitchFamily="66" charset="0"/>
              </a:rPr>
              <a:t>in ’t jaar na de door </a:t>
            </a:r>
            <a:r>
              <a:rPr lang="nl-NL" dirty="0" err="1">
                <a:latin typeface="Comic Sans MS" panose="030F0702030302020204" pitchFamily="66" charset="0"/>
              </a:rPr>
              <a:t>ZEd</a:t>
            </a:r>
            <a:r>
              <a:rPr lang="nl-NL" dirty="0">
                <a:latin typeface="Comic Sans MS" panose="030F0702030302020204" pitchFamily="66" charset="0"/>
              </a:rPr>
              <a:t>. bedoelden eersten </a:t>
            </a:r>
            <a:r>
              <a:rPr lang="nl-NL" dirty="0" err="1">
                <a:latin typeface="Comic Sans MS" panose="030F0702030302020204" pitchFamily="66" charset="0"/>
              </a:rPr>
              <a:t>grooten</a:t>
            </a:r>
            <a:r>
              <a:rPr lang="nl-NL" dirty="0">
                <a:latin typeface="Comic Sans MS" panose="030F0702030302020204" pitchFamily="66" charset="0"/>
              </a:rPr>
              <a:t> wedstrijd </a:t>
            </a:r>
            <a:r>
              <a:rPr lang="nl-NL" dirty="0" smtClean="0">
                <a:latin typeface="Comic Sans MS" panose="030F0702030302020204" pitchFamily="66" charset="0"/>
              </a:rPr>
              <a:t>[in 1872]  </a:t>
            </a:r>
            <a:r>
              <a:rPr lang="nl-NL" dirty="0">
                <a:latin typeface="Comic Sans MS" panose="030F0702030302020204" pitchFamily="66" charset="0"/>
              </a:rPr>
              <a:t>overgeplaatst naar Brummen (Instituut </a:t>
            </a:r>
            <a:r>
              <a:rPr lang="nl-NL" dirty="0" err="1">
                <a:latin typeface="Comic Sans MS" panose="030F0702030302020204" pitchFamily="66" charset="0"/>
              </a:rPr>
              <a:t>Spaanschweerd</a:t>
            </a:r>
            <a:r>
              <a:rPr lang="nl-NL" dirty="0">
                <a:latin typeface="Comic Sans MS" panose="030F0702030302020204" pitchFamily="66" charset="0"/>
              </a:rPr>
              <a:t>) en </a:t>
            </a:r>
            <a:r>
              <a:rPr lang="nl-NL" dirty="0" smtClean="0">
                <a:latin typeface="Comic Sans MS" panose="030F0702030302020204" pitchFamily="66" charset="0"/>
              </a:rPr>
              <a:t>bestaat aldaar </a:t>
            </a:r>
            <a:r>
              <a:rPr lang="nl-NL" dirty="0">
                <a:latin typeface="Comic Sans MS" panose="030F0702030302020204" pitchFamily="66" charset="0"/>
              </a:rPr>
              <a:t>nog </a:t>
            </a:r>
            <a:r>
              <a:rPr lang="nl-NL" dirty="0" smtClean="0">
                <a:latin typeface="Comic Sans MS" panose="030F0702030302020204" pitchFamily="66" charset="0"/>
              </a:rPr>
              <a:t>steeds! Onze </a:t>
            </a:r>
            <a:r>
              <a:rPr lang="nl-NL" dirty="0">
                <a:latin typeface="Comic Sans MS" panose="030F0702030302020204" pitchFamily="66" charset="0"/>
              </a:rPr>
              <a:t>oud-leden, bijv. de </a:t>
            </a:r>
            <a:r>
              <a:rPr lang="nl-NL" dirty="0" err="1">
                <a:latin typeface="Comic Sans MS" panose="030F0702030302020204" pitchFamily="66" charset="0"/>
              </a:rPr>
              <a:t>hh.</a:t>
            </a:r>
            <a:r>
              <a:rPr lang="nl-NL" dirty="0">
                <a:latin typeface="Comic Sans MS" panose="030F0702030302020204" pitchFamily="66" charset="0"/>
              </a:rPr>
              <a:t> </a:t>
            </a:r>
            <a:r>
              <a:rPr lang="nl-NL" b="1" dirty="0">
                <a:latin typeface="Comic Sans MS" panose="030F0702030302020204" pitchFamily="66" charset="0"/>
              </a:rPr>
              <a:t>F.H. </a:t>
            </a:r>
            <a:r>
              <a:rPr lang="nl-NL" b="1" dirty="0" smtClean="0">
                <a:latin typeface="Comic Sans MS" panose="030F0702030302020204" pitchFamily="66" charset="0"/>
              </a:rPr>
              <a:t>Koenen, </a:t>
            </a:r>
            <a:r>
              <a:rPr lang="nl-NL" b="1" dirty="0" smtClean="0">
                <a:solidFill>
                  <a:srgbClr val="0070C0"/>
                </a:solidFill>
                <a:latin typeface="Comic Sans MS" panose="030F0702030302020204" pitchFamily="66" charset="0"/>
              </a:rPr>
              <a:t>A.D</a:t>
            </a:r>
            <a:r>
              <a:rPr lang="nl-NL" b="1" dirty="0">
                <a:solidFill>
                  <a:srgbClr val="0070C0"/>
                </a:solidFill>
                <a:latin typeface="Comic Sans MS" panose="030F0702030302020204" pitchFamily="66" charset="0"/>
              </a:rPr>
              <a:t>. Loman Jr., A.R.W. Kerkhoven</a:t>
            </a:r>
            <a:r>
              <a:rPr lang="nl-NL" dirty="0">
                <a:latin typeface="Comic Sans MS" panose="030F0702030302020204" pitchFamily="66" charset="0"/>
              </a:rPr>
              <a:t> enz. enz. zijn niet geheel onbekend, ook in den A.N.W.B. </a:t>
            </a:r>
          </a:p>
        </p:txBody>
      </p:sp>
    </p:spTree>
    <p:extLst>
      <p:ext uri="{BB962C8B-B14F-4D97-AF65-F5344CB8AC3E}">
        <p14:creationId xmlns:p14="http://schemas.microsoft.com/office/powerpoint/2010/main" val="20706693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10515600" cy="6099683"/>
          </a:xfrm>
        </p:spPr>
        <p:txBody>
          <a:bodyPr>
            <a:normAutofit fontScale="90000"/>
          </a:bodyPr>
          <a:lstStyle/>
          <a:p>
            <a:r>
              <a:rPr lang="nl-NL" sz="2400" b="1" dirty="0" smtClean="0">
                <a:latin typeface="+mn-lt"/>
                <a:cs typeface="Times New Roman" panose="02020603050405020304" pitchFamily="18" charset="0"/>
              </a:rPr>
              <a:t/>
            </a:r>
            <a:br>
              <a:rPr lang="nl-NL" sz="2400" b="1" dirty="0" smtClean="0">
                <a:latin typeface="+mn-lt"/>
                <a:cs typeface="Times New Roman" panose="02020603050405020304" pitchFamily="18" charset="0"/>
              </a:rPr>
            </a:br>
            <a:r>
              <a:rPr lang="nl-NL" sz="2400" b="1" dirty="0" smtClean="0">
                <a:latin typeface="+mn-lt"/>
                <a:cs typeface="Times New Roman" panose="02020603050405020304" pitchFamily="18" charset="0"/>
              </a:rPr>
              <a:t/>
            </a:r>
            <a:br>
              <a:rPr lang="nl-NL" sz="2400" b="1" dirty="0" smtClean="0">
                <a:latin typeface="+mn-lt"/>
                <a:cs typeface="Times New Roman" panose="02020603050405020304" pitchFamily="18" charset="0"/>
              </a:rPr>
            </a:br>
            <a:r>
              <a:rPr lang="nl-NL" sz="2400" b="1" dirty="0" smtClean="0">
                <a:latin typeface="+mn-lt"/>
                <a:cs typeface="Times New Roman" panose="02020603050405020304" pitchFamily="18" charset="0"/>
              </a:rPr>
              <a:t/>
            </a:r>
            <a:br>
              <a:rPr lang="nl-NL" sz="2400" b="1" dirty="0" smtClean="0">
                <a:latin typeface="+mn-lt"/>
                <a:cs typeface="Times New Roman" panose="02020603050405020304" pitchFamily="18" charset="0"/>
              </a:rPr>
            </a:br>
            <a:r>
              <a:rPr lang="nl-NL" sz="2400" b="1" dirty="0" smtClean="0">
                <a:latin typeface="+mn-lt"/>
                <a:cs typeface="Times New Roman" panose="02020603050405020304" pitchFamily="18" charset="0"/>
              </a:rPr>
              <a:t/>
            </a:r>
            <a:br>
              <a:rPr lang="nl-NL" sz="2400" b="1" dirty="0" smtClean="0">
                <a:latin typeface="+mn-lt"/>
                <a:cs typeface="Times New Roman" panose="02020603050405020304" pitchFamily="18" charset="0"/>
              </a:rPr>
            </a:br>
            <a:r>
              <a:rPr lang="nl-NL" sz="2400" b="1" dirty="0" smtClean="0">
                <a:latin typeface="+mn-lt"/>
                <a:cs typeface="Times New Roman" panose="02020603050405020304" pitchFamily="18" charset="0"/>
              </a:rPr>
              <a:t/>
            </a:r>
            <a:br>
              <a:rPr lang="nl-NL" sz="2400" b="1" dirty="0" smtClean="0">
                <a:latin typeface="+mn-lt"/>
                <a:cs typeface="Times New Roman" panose="02020603050405020304" pitchFamily="18" charset="0"/>
              </a:rPr>
            </a:br>
            <a:r>
              <a:rPr lang="nl-NL" sz="2700" b="1" dirty="0" smtClean="0">
                <a:latin typeface="+mn-lt"/>
                <a:cs typeface="Times New Roman" panose="02020603050405020304" pitchFamily="18" charset="0"/>
              </a:rPr>
              <a:t>Johannes </a:t>
            </a:r>
            <a:r>
              <a:rPr lang="nl-NL" sz="2700" b="1" dirty="0">
                <a:latin typeface="+mn-lt"/>
                <a:cs typeface="Times New Roman" panose="02020603050405020304" pitchFamily="18" charset="0"/>
              </a:rPr>
              <a:t>Kerkhoven 		 X Anna Jacoba van der Hucht 	</a:t>
            </a:r>
            <a:br>
              <a:rPr lang="nl-NL" sz="2700" b="1" dirty="0">
                <a:latin typeface="+mn-lt"/>
                <a:cs typeface="Times New Roman" panose="02020603050405020304" pitchFamily="18" charset="0"/>
              </a:rPr>
            </a:br>
            <a:r>
              <a:rPr lang="nl-NL" sz="2700" b="1" dirty="0">
                <a:latin typeface="+mn-lt"/>
                <a:cs typeface="Times New Roman" panose="02020603050405020304" pitchFamily="18" charset="0"/>
              </a:rPr>
              <a:t> 	bankier, effectenhandelaar	 	1795 Zierikzee</a:t>
            </a:r>
            <a:br>
              <a:rPr lang="nl-NL" sz="2700" b="1" dirty="0">
                <a:latin typeface="+mn-lt"/>
                <a:cs typeface="Times New Roman" panose="02020603050405020304" pitchFamily="18" charset="0"/>
              </a:rPr>
            </a:br>
            <a:r>
              <a:rPr lang="nl-NL" sz="2700" b="1" dirty="0">
                <a:latin typeface="+mn-lt"/>
                <a:cs typeface="Times New Roman" panose="02020603050405020304" pitchFamily="18" charset="0"/>
              </a:rPr>
              <a:t>	1783 A’dam – 1859 Twello	 	 	– 1856 Twello 	</a:t>
            </a:r>
            <a:br>
              <a:rPr lang="nl-NL" sz="2700" b="1" dirty="0">
                <a:latin typeface="+mn-lt"/>
                <a:cs typeface="Times New Roman" panose="02020603050405020304" pitchFamily="18" charset="0"/>
              </a:rPr>
            </a:br>
            <a:r>
              <a:rPr lang="nl-NL" sz="2700" b="1" dirty="0">
                <a:latin typeface="+mn-lt"/>
                <a:cs typeface="Times New Roman" panose="02020603050405020304" pitchFamily="18" charset="0"/>
              </a:rPr>
              <a:t> 			/ </a:t>
            </a:r>
            <a:r>
              <a:rPr lang="nl-NL" sz="2700" b="1" dirty="0" smtClean="0">
                <a:latin typeface="+mn-lt"/>
                <a:cs typeface="Times New Roman" panose="02020603050405020304" pitchFamily="18" charset="0"/>
              </a:rPr>
              <a:t/>
            </a:r>
            <a:br>
              <a:rPr lang="nl-NL" sz="2700" b="1" dirty="0" smtClean="0">
                <a:latin typeface="+mn-lt"/>
                <a:cs typeface="Times New Roman" panose="02020603050405020304" pitchFamily="18" charset="0"/>
              </a:rPr>
            </a:br>
            <a:r>
              <a:rPr lang="nl-NL" sz="2700" b="1" dirty="0" smtClean="0">
                <a:latin typeface="+mn-lt"/>
                <a:cs typeface="Times New Roman" panose="02020603050405020304" pitchFamily="18" charset="0"/>
              </a:rPr>
              <a:t>9. Ida </a:t>
            </a:r>
            <a:r>
              <a:rPr lang="nl-NL" sz="2700" b="1" dirty="0" err="1" smtClean="0">
                <a:latin typeface="+mn-lt"/>
                <a:cs typeface="Times New Roman" panose="02020603050405020304" pitchFamily="18" charset="0"/>
              </a:rPr>
              <a:t>Augusta</a:t>
            </a:r>
            <a:r>
              <a:rPr lang="nl-NL" sz="2700" b="1" dirty="0" smtClean="0">
                <a:latin typeface="+mn-lt"/>
                <a:cs typeface="Times New Roman" panose="02020603050405020304" pitchFamily="18" charset="0"/>
              </a:rPr>
              <a:t> Kerkhoven 1829 Twello – 1898 Haarlem</a:t>
            </a:r>
            <a:br>
              <a:rPr lang="nl-NL" sz="2700" b="1" dirty="0" smtClean="0">
                <a:latin typeface="+mn-lt"/>
                <a:cs typeface="Times New Roman" panose="02020603050405020304" pitchFamily="18" charset="0"/>
              </a:rPr>
            </a:br>
            <a:r>
              <a:rPr lang="nl-NL" sz="2700" b="1" dirty="0" smtClean="0">
                <a:latin typeface="+mn-lt"/>
                <a:cs typeface="Times New Roman" panose="02020603050405020304" pitchFamily="18" charset="0"/>
              </a:rPr>
              <a:t>X 1860 Twello </a:t>
            </a:r>
            <a:r>
              <a:rPr lang="nl-NL" sz="2700" b="1" dirty="0" err="1" smtClean="0">
                <a:latin typeface="+mn-lt"/>
                <a:cs typeface="Times New Roman" panose="02020603050405020304" pitchFamily="18" charset="0"/>
              </a:rPr>
              <a:t>Prof.dr</a:t>
            </a:r>
            <a:r>
              <a:rPr lang="nl-NL" sz="2700" b="1" dirty="0" smtClean="0">
                <a:latin typeface="+mn-lt"/>
                <a:cs typeface="Times New Roman" panose="02020603050405020304" pitchFamily="18" charset="0"/>
              </a:rPr>
              <a:t>. Abraham Dirk Loman 1823 ‘s-Gr – 1897 Amsterdam</a:t>
            </a:r>
            <a:br>
              <a:rPr lang="nl-NL" sz="2700" b="1" dirty="0" smtClean="0">
                <a:latin typeface="+mn-lt"/>
                <a:cs typeface="Times New Roman" panose="02020603050405020304" pitchFamily="18" charset="0"/>
              </a:rPr>
            </a:br>
            <a:r>
              <a:rPr lang="nl-NL" sz="2700" b="1" dirty="0" smtClean="0">
                <a:latin typeface="+mn-lt"/>
                <a:cs typeface="Times New Roman" panose="02020603050405020304" pitchFamily="18" charset="0"/>
              </a:rPr>
              <a:t>Predikant, hoogleraar theologie Amsterdam, componist, etc.</a:t>
            </a:r>
            <a:br>
              <a:rPr lang="nl-NL" sz="2700" b="1" dirty="0" smtClean="0">
                <a:latin typeface="+mn-lt"/>
                <a:cs typeface="Times New Roman" panose="02020603050405020304" pitchFamily="18" charset="0"/>
              </a:rPr>
            </a:br>
            <a:r>
              <a:rPr lang="nl-NL" sz="2700" b="1" dirty="0" smtClean="0">
                <a:latin typeface="+mn-lt"/>
                <a:cs typeface="Times New Roman" panose="02020603050405020304" pitchFamily="18" charset="0"/>
              </a:rPr>
              <a:t> 		|</a:t>
            </a:r>
            <a:br>
              <a:rPr lang="nl-NL" sz="2700" b="1" dirty="0" smtClean="0">
                <a:latin typeface="+mn-lt"/>
                <a:cs typeface="Times New Roman" panose="02020603050405020304" pitchFamily="18" charset="0"/>
              </a:rPr>
            </a:br>
            <a:r>
              <a:rPr lang="nl-NL" sz="2700" b="1" dirty="0" smtClean="0">
                <a:latin typeface="+mn-lt"/>
                <a:cs typeface="Times New Roman" panose="02020603050405020304" pitchFamily="18" charset="0"/>
              </a:rPr>
              <a:t>Zeven kinderen 1860-1863, van wie:</a:t>
            </a:r>
            <a:br>
              <a:rPr lang="nl-NL" sz="2700" b="1" dirty="0" smtClean="0">
                <a:latin typeface="+mn-lt"/>
                <a:cs typeface="Times New Roman" panose="02020603050405020304" pitchFamily="18" charset="0"/>
              </a:rPr>
            </a:br>
            <a:r>
              <a:rPr lang="nl-NL" sz="2700" b="1" dirty="0" smtClean="0">
                <a:latin typeface="+mn-lt"/>
                <a:cs typeface="Times New Roman" panose="02020603050405020304" pitchFamily="18" charset="0"/>
              </a:rPr>
              <a:t>4. Catharina Maria (</a:t>
            </a:r>
            <a:r>
              <a:rPr lang="nl-NL" sz="2700" b="1" dirty="0" err="1" smtClean="0">
                <a:latin typeface="+mn-lt"/>
                <a:cs typeface="Times New Roman" panose="02020603050405020304" pitchFamily="18" charset="0"/>
              </a:rPr>
              <a:t>To</a:t>
            </a:r>
            <a:r>
              <a:rPr lang="nl-NL" sz="2700" b="1" dirty="0" smtClean="0">
                <a:latin typeface="+mn-lt"/>
                <a:cs typeface="Times New Roman" panose="02020603050405020304" pitchFamily="18" charset="0"/>
              </a:rPr>
              <a:t>) 1866 A’dam (zanglerares) – 1951 A’dam   </a:t>
            </a:r>
            <a:br>
              <a:rPr lang="nl-NL" sz="2700" b="1" dirty="0" smtClean="0">
                <a:latin typeface="+mn-lt"/>
                <a:cs typeface="Times New Roman" panose="02020603050405020304" pitchFamily="18" charset="0"/>
              </a:rPr>
            </a:br>
            <a:r>
              <a:rPr lang="nl-NL" sz="2700" b="1" dirty="0" smtClean="0">
                <a:latin typeface="+mn-lt"/>
                <a:cs typeface="Times New Roman" panose="02020603050405020304" pitchFamily="18" charset="0"/>
              </a:rPr>
              <a:t>5. </a:t>
            </a:r>
            <a:r>
              <a:rPr lang="nl-NL" sz="2700" b="1" dirty="0" smtClean="0">
                <a:solidFill>
                  <a:srgbClr val="0070C0"/>
                </a:solidFill>
                <a:latin typeface="+mn-lt"/>
                <a:cs typeface="Times New Roman" panose="02020603050405020304" pitchFamily="18" charset="0"/>
              </a:rPr>
              <a:t>Abraham Dirk Loman 1868 A’dam </a:t>
            </a:r>
            <a:r>
              <a:rPr lang="nl-NL" sz="2700" b="1" dirty="0" smtClean="0">
                <a:latin typeface="+mn-lt"/>
                <a:cs typeface="Times New Roman" panose="02020603050405020304" pitchFamily="18" charset="0"/>
              </a:rPr>
              <a:t>– 1954 A’dam X 1906 G.A. </a:t>
            </a:r>
            <a:r>
              <a:rPr lang="nl-NL" sz="2700" b="1" dirty="0" err="1" smtClean="0">
                <a:latin typeface="+mn-lt"/>
                <a:cs typeface="Times New Roman" panose="02020603050405020304" pitchFamily="18" charset="0"/>
              </a:rPr>
              <a:t>Lütkemann</a:t>
            </a:r>
            <a:r>
              <a:rPr lang="nl-NL" sz="2700" b="1" dirty="0" smtClean="0">
                <a:latin typeface="+mn-lt"/>
                <a:cs typeface="Times New Roman" panose="02020603050405020304" pitchFamily="18" charset="0"/>
              </a:rPr>
              <a:t/>
            </a:r>
            <a:br>
              <a:rPr lang="nl-NL" sz="2700" b="1" dirty="0" smtClean="0">
                <a:latin typeface="+mn-lt"/>
                <a:cs typeface="Times New Roman" panose="02020603050405020304" pitchFamily="18" charset="0"/>
              </a:rPr>
            </a:br>
            <a:r>
              <a:rPr lang="nl-NL" sz="2700" b="1" dirty="0" smtClean="0">
                <a:latin typeface="+mn-lt"/>
                <a:cs typeface="Times New Roman" panose="02020603050405020304" pitchFamily="18" charset="0"/>
              </a:rPr>
              <a:t> 	</a:t>
            </a:r>
            <a:r>
              <a:rPr lang="nl-NL" sz="2700" b="1" dirty="0" smtClean="0">
                <a:solidFill>
                  <a:srgbClr val="0070C0"/>
                </a:solidFill>
                <a:latin typeface="Calibri" panose="020F0502020204030204" pitchFamily="34" charset="0"/>
                <a:cs typeface="Times New Roman" panose="02020603050405020304" pitchFamily="18" charset="0"/>
              </a:rPr>
              <a:t>↓</a:t>
            </a:r>
            <a:r>
              <a:rPr lang="nl-NL" sz="2700" b="1" dirty="0" smtClean="0">
                <a:latin typeface="+mn-lt"/>
                <a:cs typeface="Times New Roman" panose="02020603050405020304" pitchFamily="18" charset="0"/>
              </a:rPr>
              <a:t/>
            </a:r>
            <a:br>
              <a:rPr lang="nl-NL" sz="2700" b="1" dirty="0" smtClean="0">
                <a:latin typeface="+mn-lt"/>
                <a:cs typeface="Times New Roman" panose="02020603050405020304" pitchFamily="18" charset="0"/>
              </a:rPr>
            </a:br>
            <a:r>
              <a:rPr lang="nl-NL" sz="2700" b="1" dirty="0" smtClean="0">
                <a:latin typeface="+mn-lt"/>
                <a:cs typeface="Times New Roman" panose="02020603050405020304" pitchFamily="18" charset="0"/>
              </a:rPr>
              <a:t>Fabrikant van de eerste reflexcamera te Amsterdam</a:t>
            </a:r>
            <a:br>
              <a:rPr lang="nl-NL" sz="2700" b="1" dirty="0" smtClean="0">
                <a:latin typeface="+mn-lt"/>
                <a:cs typeface="Times New Roman" panose="02020603050405020304" pitchFamily="18" charset="0"/>
              </a:rPr>
            </a:br>
            <a:r>
              <a:rPr lang="nl-NL" sz="2700" b="1" dirty="0" smtClean="0">
                <a:latin typeface="+mn-lt"/>
                <a:cs typeface="Times New Roman" panose="02020603050405020304" pitchFamily="18" charset="0"/>
              </a:rPr>
              <a:t>Muziekleraar te Arnhem</a:t>
            </a:r>
            <a:br>
              <a:rPr lang="nl-NL" sz="2700" b="1" dirty="0" smtClean="0">
                <a:latin typeface="+mn-lt"/>
                <a:cs typeface="Times New Roman" panose="02020603050405020304" pitchFamily="18" charset="0"/>
              </a:rPr>
            </a:br>
            <a:r>
              <a:rPr lang="nl-NL" sz="2700" b="1" dirty="0" err="1" smtClean="0">
                <a:latin typeface="+mn-lt"/>
                <a:cs typeface="Times New Roman" panose="02020603050405020304" pitchFamily="18" charset="0"/>
              </a:rPr>
              <a:t>Mede-oprichter</a:t>
            </a:r>
            <a:r>
              <a:rPr lang="nl-NL" sz="2700" b="1" dirty="0" smtClean="0">
                <a:latin typeface="+mn-lt"/>
                <a:cs typeface="Times New Roman" panose="02020603050405020304" pitchFamily="18" charset="0"/>
              </a:rPr>
              <a:t> Bureau voor Muziek-auteursrecht BUMA</a:t>
            </a:r>
            <a:br>
              <a:rPr lang="nl-NL" sz="2700" b="1" dirty="0" smtClean="0">
                <a:latin typeface="+mn-lt"/>
                <a:cs typeface="Times New Roman" panose="02020603050405020304" pitchFamily="18" charset="0"/>
              </a:rPr>
            </a:br>
            <a:r>
              <a:rPr lang="nl-NL" sz="2700" b="1" dirty="0" smtClean="0">
                <a:latin typeface="+mn-lt"/>
                <a:cs typeface="Times New Roman" panose="02020603050405020304" pitchFamily="18" charset="0"/>
              </a:rPr>
              <a:t>Componist</a:t>
            </a:r>
            <a:r>
              <a:rPr lang="nl-NL" sz="2400" b="1" dirty="0" smtClean="0">
                <a:latin typeface="+mn-lt"/>
                <a:cs typeface="Times New Roman" panose="02020603050405020304" pitchFamily="18" charset="0"/>
              </a:rPr>
              <a:t/>
            </a:r>
            <a:br>
              <a:rPr lang="nl-NL" sz="2400" b="1" dirty="0" smtClean="0">
                <a:latin typeface="+mn-lt"/>
                <a:cs typeface="Times New Roman" panose="02020603050405020304" pitchFamily="18" charset="0"/>
              </a:rPr>
            </a:br>
            <a:r>
              <a:rPr lang="nl-NL" sz="2400" b="1" dirty="0" smtClean="0">
                <a:latin typeface="+mn-lt"/>
                <a:cs typeface="Times New Roman" panose="02020603050405020304" pitchFamily="18" charset="0"/>
              </a:rPr>
              <a:t/>
            </a:r>
            <a:br>
              <a:rPr lang="nl-NL" sz="2400" b="1" dirty="0" smtClean="0">
                <a:latin typeface="+mn-lt"/>
                <a:cs typeface="Times New Roman" panose="02020603050405020304" pitchFamily="18" charset="0"/>
              </a:rPr>
            </a:br>
            <a:r>
              <a:rPr lang="nl-NL" sz="2400" b="1" dirty="0" smtClean="0">
                <a:latin typeface="+mn-lt"/>
                <a:cs typeface="Times New Roman" panose="02020603050405020304" pitchFamily="18" charset="0"/>
              </a:rPr>
              <a:t/>
            </a:r>
            <a:br>
              <a:rPr lang="nl-NL" sz="2400" b="1" dirty="0" smtClean="0">
                <a:latin typeface="+mn-lt"/>
                <a:cs typeface="Times New Roman" panose="02020603050405020304" pitchFamily="18" charset="0"/>
              </a:rPr>
            </a:br>
            <a:r>
              <a:rPr lang="nl-NL" sz="2400" b="1" dirty="0" smtClean="0">
                <a:latin typeface="+mn-lt"/>
                <a:cs typeface="Times New Roman" panose="02020603050405020304" pitchFamily="18" charset="0"/>
              </a:rPr>
              <a:t/>
            </a:r>
            <a:br>
              <a:rPr lang="nl-NL" sz="2400" b="1" dirty="0" smtClean="0">
                <a:latin typeface="+mn-lt"/>
                <a:cs typeface="Times New Roman" panose="02020603050405020304" pitchFamily="18" charset="0"/>
              </a:rPr>
            </a:br>
            <a:r>
              <a:rPr lang="nl-NL" sz="2400" b="1" dirty="0" smtClean="0">
                <a:latin typeface="+mn-lt"/>
                <a:cs typeface="Times New Roman" panose="02020603050405020304" pitchFamily="18" charset="0"/>
              </a:rPr>
              <a:t/>
            </a:r>
            <a:br>
              <a:rPr lang="nl-NL" sz="2400" b="1" dirty="0" smtClean="0">
                <a:latin typeface="+mn-lt"/>
                <a:cs typeface="Times New Roman" panose="02020603050405020304" pitchFamily="18" charset="0"/>
              </a:rPr>
            </a:br>
            <a:r>
              <a:rPr lang="nl-NL" sz="2400" b="1" dirty="0" smtClean="0">
                <a:latin typeface="+mn-lt"/>
                <a:cs typeface="Times New Roman" panose="02020603050405020304" pitchFamily="18" charset="0"/>
              </a:rPr>
              <a:t/>
            </a:r>
            <a:br>
              <a:rPr lang="nl-NL" sz="2400" b="1" dirty="0" smtClean="0">
                <a:latin typeface="+mn-lt"/>
                <a:cs typeface="Times New Roman" panose="02020603050405020304" pitchFamily="18" charset="0"/>
              </a:rPr>
            </a:br>
            <a:r>
              <a:rPr lang="nl-NL" sz="2400" b="1" dirty="0" smtClean="0">
                <a:latin typeface="+mn-lt"/>
                <a:cs typeface="Times New Roman" panose="02020603050405020304" pitchFamily="18" charset="0"/>
              </a:rPr>
              <a:t/>
            </a:r>
            <a:br>
              <a:rPr lang="nl-NL" sz="2400" b="1" dirty="0" smtClean="0">
                <a:latin typeface="+mn-lt"/>
                <a:cs typeface="Times New Roman" panose="02020603050405020304" pitchFamily="18" charset="0"/>
              </a:rPr>
            </a:br>
            <a:r>
              <a:rPr lang="nl-NL" sz="2400" b="1" dirty="0">
                <a:latin typeface="+mn-lt"/>
                <a:cs typeface="Times New Roman" panose="02020603050405020304" pitchFamily="18" charset="0"/>
              </a:rPr>
              <a:t>			</a:t>
            </a:r>
            <a:endParaRPr lang="nl-NL" sz="2400" dirty="0">
              <a:latin typeface="+mn-lt"/>
            </a:endParaRPr>
          </a:p>
        </p:txBody>
      </p:sp>
    </p:spTree>
    <p:extLst>
      <p:ext uri="{BB962C8B-B14F-4D97-AF65-F5344CB8AC3E}">
        <p14:creationId xmlns:p14="http://schemas.microsoft.com/office/powerpoint/2010/main" val="776803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10515600" cy="722376"/>
          </a:xfrm>
        </p:spPr>
        <p:txBody>
          <a:bodyPr>
            <a:normAutofit/>
          </a:bodyPr>
          <a:lstStyle/>
          <a:p>
            <a:r>
              <a:rPr lang="nl-NL" sz="3600" b="1" dirty="0">
                <a:solidFill>
                  <a:srgbClr val="FF0000"/>
                </a:solidFill>
                <a:latin typeface="+mn-lt"/>
              </a:rPr>
              <a:t>6 april 1885</a:t>
            </a:r>
            <a:r>
              <a:rPr lang="nl-NL" sz="3600" b="1" dirty="0">
                <a:latin typeface="+mn-lt"/>
              </a:rPr>
              <a:t>, 1</a:t>
            </a:r>
            <a:r>
              <a:rPr lang="nl-NL" sz="3600" b="1" baseline="30000" dirty="0">
                <a:latin typeface="+mn-lt"/>
              </a:rPr>
              <a:t>ste</a:t>
            </a:r>
            <a:r>
              <a:rPr lang="nl-NL" sz="3600" b="1" dirty="0">
                <a:latin typeface="+mn-lt"/>
              </a:rPr>
              <a:t> ANWB wielerwedstrijd, Den Haag</a:t>
            </a:r>
          </a:p>
        </p:txBody>
      </p:sp>
      <p:pic>
        <p:nvPicPr>
          <p:cNvPr id="5" name="Tijdelijke aanduiding voor inhoud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931152" y="1298448"/>
            <a:ext cx="3602736" cy="4956048"/>
          </a:xfrm>
        </p:spPr>
      </p:pic>
      <p:sp>
        <p:nvSpPr>
          <p:cNvPr id="4" name="Tijdelijke aanduiding voor tekst 3"/>
          <p:cNvSpPr>
            <a:spLocks noGrp="1"/>
          </p:cNvSpPr>
          <p:nvPr>
            <p:ph type="body" sz="half" idx="2"/>
          </p:nvPr>
        </p:nvSpPr>
        <p:spPr>
          <a:xfrm>
            <a:off x="839788" y="1298448"/>
            <a:ext cx="5908484" cy="4956048"/>
          </a:xfrm>
        </p:spPr>
        <p:txBody>
          <a:bodyPr>
            <a:normAutofit/>
          </a:bodyPr>
          <a:lstStyle/>
          <a:p>
            <a:r>
              <a:rPr lang="nl-NL" dirty="0" smtClean="0"/>
              <a:t/>
            </a:r>
            <a:br>
              <a:rPr lang="nl-NL" dirty="0" smtClean="0"/>
            </a:br>
            <a:r>
              <a:rPr lang="nl-NL" sz="2400" b="1" dirty="0" err="1" smtClean="0"/>
              <a:t>Bicycles</a:t>
            </a:r>
            <a:r>
              <a:rPr lang="nl-NL" sz="2400" b="1" dirty="0" smtClean="0"/>
              <a:t> 1750 meter</a:t>
            </a:r>
            <a:br>
              <a:rPr lang="nl-NL" sz="2400" b="1" dirty="0" smtClean="0"/>
            </a:br>
            <a:r>
              <a:rPr lang="nl-NL" sz="2400" b="1" dirty="0" smtClean="0">
                <a:solidFill>
                  <a:srgbClr val="FF0000"/>
                </a:solidFill>
              </a:rPr>
              <a:t>1. E. </a:t>
            </a:r>
            <a:r>
              <a:rPr lang="nl-NL" sz="2400" b="1" dirty="0" err="1" smtClean="0">
                <a:solidFill>
                  <a:srgbClr val="FF0000"/>
                </a:solidFill>
              </a:rPr>
              <a:t>Kiderlen</a:t>
            </a:r>
            <a:r>
              <a:rPr lang="nl-NL" sz="2400" b="1" dirty="0" smtClean="0">
                <a:solidFill>
                  <a:srgbClr val="FF0000"/>
                </a:solidFill>
              </a:rPr>
              <a:t> Jr., 			  --&gt;</a:t>
            </a:r>
            <a:br>
              <a:rPr lang="nl-NL" sz="2400" b="1" dirty="0" smtClean="0">
                <a:solidFill>
                  <a:srgbClr val="FF0000"/>
                </a:solidFill>
              </a:rPr>
            </a:br>
            <a:r>
              <a:rPr lang="nl-NL" sz="2400" b="1" dirty="0" smtClean="0"/>
              <a:t>2. E.J. de </a:t>
            </a:r>
            <a:r>
              <a:rPr lang="nl-NL" sz="2400" b="1" dirty="0" err="1" smtClean="0"/>
              <a:t>Stuers</a:t>
            </a:r>
            <a:r>
              <a:rPr lang="nl-NL" sz="2400" b="1" dirty="0" smtClean="0"/>
              <a:t>, 3. J. van Vollenhoven</a:t>
            </a:r>
            <a:br>
              <a:rPr lang="nl-NL" sz="2400" b="1" dirty="0" smtClean="0"/>
            </a:br>
            <a:r>
              <a:rPr lang="nl-NL" sz="2400" b="1" dirty="0" smtClean="0"/>
              <a:t/>
            </a:r>
            <a:br>
              <a:rPr lang="nl-NL" sz="2400" b="1" dirty="0" smtClean="0"/>
            </a:br>
            <a:r>
              <a:rPr lang="nl-NL" sz="2400" b="1" dirty="0" err="1" smtClean="0"/>
              <a:t>Tricycles</a:t>
            </a:r>
            <a:r>
              <a:rPr lang="nl-NL" sz="2400" b="1" dirty="0" smtClean="0"/>
              <a:t> 1000 meter</a:t>
            </a:r>
            <a:br>
              <a:rPr lang="nl-NL" sz="2400" b="1" dirty="0" smtClean="0"/>
            </a:br>
            <a:r>
              <a:rPr lang="nl-NL" sz="2400" b="1" dirty="0" smtClean="0"/>
              <a:t>1. H.W. van Raden, 2. E. </a:t>
            </a:r>
            <a:r>
              <a:rPr lang="nl-NL" sz="2400" b="1" dirty="0" err="1" smtClean="0"/>
              <a:t>Kiderlen</a:t>
            </a:r>
            <a:r>
              <a:rPr lang="nl-NL" sz="2400" b="1" dirty="0" smtClean="0"/>
              <a:t> Jr., </a:t>
            </a:r>
            <a:br>
              <a:rPr lang="nl-NL" sz="2400" b="1" dirty="0" smtClean="0"/>
            </a:br>
            <a:r>
              <a:rPr lang="nl-NL" sz="2400" b="1" dirty="0" smtClean="0"/>
              <a:t>3. W.J. van Vollenhoven</a:t>
            </a:r>
            <a:br>
              <a:rPr lang="nl-NL" sz="2400" b="1" dirty="0" smtClean="0"/>
            </a:br>
            <a:r>
              <a:rPr lang="nl-NL" sz="2400" b="1" dirty="0" smtClean="0"/>
              <a:t/>
            </a:r>
            <a:br>
              <a:rPr lang="nl-NL" sz="2400" b="1" dirty="0" smtClean="0"/>
            </a:br>
            <a:r>
              <a:rPr lang="nl-NL" sz="2400" b="1" dirty="0" smtClean="0"/>
              <a:t>Kunstrijden: </a:t>
            </a:r>
            <a:br>
              <a:rPr lang="nl-NL" sz="2400" b="1" dirty="0" smtClean="0"/>
            </a:br>
            <a:r>
              <a:rPr lang="nl-NL" sz="2400" b="1" dirty="0" smtClean="0"/>
              <a:t>1. E. </a:t>
            </a:r>
            <a:r>
              <a:rPr lang="nl-NL" sz="2400" b="1" dirty="0" err="1" smtClean="0"/>
              <a:t>Kiderlen</a:t>
            </a:r>
            <a:r>
              <a:rPr lang="nl-NL" sz="2400" b="1" dirty="0" smtClean="0"/>
              <a:t> jr., 2. J.M.V. </a:t>
            </a:r>
            <a:r>
              <a:rPr lang="nl-NL" sz="2400" b="1" dirty="0" err="1" smtClean="0"/>
              <a:t>Viruly</a:t>
            </a:r>
            <a:r>
              <a:rPr lang="nl-NL" sz="2400" b="1" dirty="0" smtClean="0"/>
              <a:t/>
            </a:r>
            <a:br>
              <a:rPr lang="nl-NL" sz="2400" b="1" dirty="0" smtClean="0"/>
            </a:br>
            <a:r>
              <a:rPr lang="nl-NL" sz="2400" b="1" dirty="0" smtClean="0"/>
              <a:t/>
            </a:r>
            <a:br>
              <a:rPr lang="nl-NL" sz="2400" b="1" dirty="0" smtClean="0"/>
            </a:br>
            <a:r>
              <a:rPr lang="nl-NL" sz="2400" b="1" dirty="0" smtClean="0">
                <a:solidFill>
                  <a:srgbClr val="0070C0"/>
                </a:solidFill>
              </a:rPr>
              <a:t>Hierna gestaakt wegens overvloedige</a:t>
            </a:r>
            <a:br>
              <a:rPr lang="nl-NL" sz="2400" b="1" dirty="0" smtClean="0">
                <a:solidFill>
                  <a:srgbClr val="0070C0"/>
                </a:solidFill>
              </a:rPr>
            </a:br>
            <a:r>
              <a:rPr lang="nl-NL" sz="2400" b="1" dirty="0" smtClean="0">
                <a:solidFill>
                  <a:srgbClr val="0070C0"/>
                </a:solidFill>
              </a:rPr>
              <a:t>regenval.</a:t>
            </a:r>
            <a:endParaRPr lang="nl-NL" sz="2400" b="1" dirty="0">
              <a:solidFill>
                <a:srgbClr val="0070C0"/>
              </a:solidFill>
            </a:endParaRPr>
          </a:p>
        </p:txBody>
      </p:sp>
    </p:spTree>
    <p:extLst>
      <p:ext uri="{BB962C8B-B14F-4D97-AF65-F5344CB8AC3E}">
        <p14:creationId xmlns:p14="http://schemas.microsoft.com/office/powerpoint/2010/main" val="35190327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9788" y="320040"/>
            <a:ext cx="10515600" cy="1536192"/>
          </a:xfrm>
        </p:spPr>
        <p:txBody>
          <a:bodyPr>
            <a:normAutofit fontScale="90000"/>
          </a:bodyPr>
          <a:lstStyle/>
          <a:p>
            <a:r>
              <a:rPr lang="nl-NL" sz="3600" b="1" dirty="0" smtClean="0">
                <a:latin typeface="+mn-lt"/>
              </a:rPr>
              <a:t/>
            </a:r>
            <a:br>
              <a:rPr lang="nl-NL" sz="3600" b="1" dirty="0" smtClean="0">
                <a:latin typeface="+mn-lt"/>
              </a:rPr>
            </a:br>
            <a:r>
              <a:rPr lang="nl-NL" sz="3600" b="1" dirty="0" smtClean="0">
                <a:latin typeface="+mn-lt"/>
              </a:rPr>
              <a:t/>
            </a:r>
            <a:br>
              <a:rPr lang="nl-NL" sz="3600" b="1" dirty="0" smtClean="0">
                <a:latin typeface="+mn-lt"/>
              </a:rPr>
            </a:br>
            <a:r>
              <a:rPr lang="nl-NL" sz="3600" b="1" dirty="0" smtClean="0">
                <a:latin typeface="+mn-lt"/>
              </a:rPr>
              <a:t/>
            </a:r>
            <a:br>
              <a:rPr lang="nl-NL" sz="3600" b="1" dirty="0" smtClean="0">
                <a:latin typeface="+mn-lt"/>
              </a:rPr>
            </a:br>
            <a:r>
              <a:rPr lang="nl-NL" sz="3600" b="1" dirty="0" smtClean="0">
                <a:latin typeface="+mn-lt"/>
              </a:rPr>
              <a:t/>
            </a:r>
            <a:br>
              <a:rPr lang="nl-NL" sz="3600" b="1" dirty="0" smtClean="0">
                <a:latin typeface="+mn-lt"/>
              </a:rPr>
            </a:br>
            <a:r>
              <a:rPr lang="nl-NL" sz="3600" b="1" dirty="0" smtClean="0">
                <a:latin typeface="+mn-lt"/>
              </a:rPr>
              <a:t/>
            </a:r>
            <a:br>
              <a:rPr lang="nl-NL" sz="3600" b="1" dirty="0" smtClean="0">
                <a:latin typeface="+mn-lt"/>
              </a:rPr>
            </a:br>
            <a:r>
              <a:rPr lang="nl-NL" sz="3600" b="1" dirty="0" smtClean="0">
                <a:latin typeface="+mn-lt"/>
              </a:rPr>
              <a:t/>
            </a:r>
            <a:br>
              <a:rPr lang="nl-NL" sz="3600" b="1" dirty="0" smtClean="0">
                <a:latin typeface="+mn-lt"/>
              </a:rPr>
            </a:br>
            <a:r>
              <a:rPr lang="nl-NL" sz="3600" b="1" dirty="0" smtClean="0">
                <a:latin typeface="+mn-lt"/>
              </a:rPr>
              <a:t/>
            </a:r>
            <a:br>
              <a:rPr lang="nl-NL" sz="3600" b="1" dirty="0" smtClean="0">
                <a:latin typeface="+mn-lt"/>
              </a:rPr>
            </a:br>
            <a:r>
              <a:rPr lang="nl-NL" sz="3600" b="1" dirty="0" smtClean="0">
                <a:latin typeface="+mn-lt"/>
              </a:rPr>
              <a:t/>
            </a:r>
            <a:br>
              <a:rPr lang="nl-NL" sz="3600" b="1" dirty="0" smtClean="0">
                <a:latin typeface="+mn-lt"/>
              </a:rPr>
            </a:br>
            <a:r>
              <a:rPr lang="nl-NL" sz="3600" b="1" dirty="0" smtClean="0">
                <a:latin typeface="+mn-lt"/>
              </a:rPr>
              <a:t/>
            </a:r>
            <a:br>
              <a:rPr lang="nl-NL" sz="3600" b="1" dirty="0" smtClean="0">
                <a:latin typeface="+mn-lt"/>
              </a:rPr>
            </a:br>
            <a:r>
              <a:rPr lang="nl-NL" sz="3600" b="1" dirty="0" smtClean="0">
                <a:latin typeface="+mn-lt"/>
              </a:rPr>
              <a:t/>
            </a:r>
            <a:br>
              <a:rPr lang="nl-NL" sz="3600" b="1" dirty="0" smtClean="0">
                <a:latin typeface="+mn-lt"/>
              </a:rPr>
            </a:br>
            <a:r>
              <a:rPr lang="nl-NL" sz="3600" b="1" i="1" dirty="0" smtClean="0">
                <a:latin typeface="+mn-lt"/>
              </a:rPr>
              <a:t>De </a:t>
            </a:r>
            <a:r>
              <a:rPr lang="nl-NL" sz="3600" b="1" i="1" dirty="0">
                <a:latin typeface="+mn-lt"/>
              </a:rPr>
              <a:t>Kampioen </a:t>
            </a:r>
            <a:r>
              <a:rPr lang="nl-NL" sz="3600" b="1" i="1" dirty="0" smtClean="0">
                <a:latin typeface="+mn-lt"/>
              </a:rPr>
              <a:t>Mei </a:t>
            </a:r>
            <a:r>
              <a:rPr lang="nl-NL" sz="3600" b="1" i="1" dirty="0">
                <a:latin typeface="+mn-lt"/>
              </a:rPr>
              <a:t>1884. </a:t>
            </a:r>
            <a:r>
              <a:rPr lang="nl-NL" sz="3600" b="1" dirty="0">
                <a:latin typeface="+mn-lt"/>
              </a:rPr>
              <a:t>Lijst der </a:t>
            </a:r>
            <a:r>
              <a:rPr lang="nl-NL" sz="3600" b="1" dirty="0" err="1">
                <a:latin typeface="+mn-lt"/>
              </a:rPr>
              <a:t>candidaten</a:t>
            </a:r>
            <a:r>
              <a:rPr lang="nl-NL" sz="3600" b="1" dirty="0">
                <a:latin typeface="+mn-lt"/>
              </a:rPr>
              <a:t> werkende leden.</a:t>
            </a:r>
            <a:br>
              <a:rPr lang="nl-NL" sz="3600" b="1" dirty="0">
                <a:latin typeface="+mn-lt"/>
              </a:rPr>
            </a:br>
            <a:r>
              <a:rPr lang="nl-NL" sz="3600" b="1" dirty="0">
                <a:latin typeface="+mn-lt"/>
              </a:rPr>
              <a:t>140. Kerkhoven, A.R.W., </a:t>
            </a:r>
            <a:r>
              <a:rPr lang="nl-NL" sz="3600" b="1" dirty="0" err="1">
                <a:latin typeface="+mn-lt"/>
              </a:rPr>
              <a:t>Velperbuitensingel</a:t>
            </a:r>
            <a:r>
              <a:rPr lang="nl-NL" sz="3600" b="1" dirty="0">
                <a:latin typeface="+mn-lt"/>
              </a:rPr>
              <a:t> 4, </a:t>
            </a:r>
            <a:r>
              <a:rPr lang="nl-NL" sz="3600" b="1" dirty="0" smtClean="0">
                <a:latin typeface="+mn-lt"/>
              </a:rPr>
              <a:t>Arnhem</a:t>
            </a:r>
            <a:br>
              <a:rPr lang="nl-NL" sz="3600" b="1" dirty="0" smtClean="0">
                <a:latin typeface="+mn-lt"/>
              </a:rPr>
            </a:br>
            <a:r>
              <a:rPr lang="nl-NL" sz="3600" b="1" dirty="0" smtClean="0">
                <a:solidFill>
                  <a:srgbClr val="0070C0"/>
                </a:solidFill>
                <a:latin typeface="+mn-lt"/>
              </a:rPr>
              <a:t>had zich ingeschreven in Den Haag, 6 april 1885…</a:t>
            </a:r>
            <a:endParaRPr lang="nl-NL" sz="3600" b="1" dirty="0">
              <a:solidFill>
                <a:srgbClr val="0070C0"/>
              </a:solidFill>
              <a:latin typeface="+mn-lt"/>
            </a:endParaRPr>
          </a:p>
        </p:txBody>
      </p:sp>
      <p:sp>
        <p:nvSpPr>
          <p:cNvPr id="3" name="Tijdelijke aanduiding voor inhoud 2"/>
          <p:cNvSpPr>
            <a:spLocks noGrp="1"/>
          </p:cNvSpPr>
          <p:nvPr>
            <p:ph idx="1"/>
          </p:nvPr>
        </p:nvSpPr>
        <p:spPr>
          <a:xfrm>
            <a:off x="4764023" y="2532888"/>
            <a:ext cx="6591365" cy="3749040"/>
          </a:xfrm>
        </p:spPr>
        <p:txBody>
          <a:bodyPr/>
          <a:lstStyle/>
          <a:p>
            <a:pPr marL="0" indent="0">
              <a:buNone/>
            </a:pPr>
            <a:r>
              <a:rPr lang="nl-NL" sz="2400" b="1" dirty="0" smtClean="0"/>
              <a:t/>
            </a:r>
            <a:br>
              <a:rPr lang="nl-NL" sz="2400" b="1" dirty="0" smtClean="0"/>
            </a:br>
            <a:endParaRPr lang="nl-NL" sz="2400" dirty="0"/>
          </a:p>
          <a:p>
            <a:pPr marL="0" indent="0">
              <a:buNone/>
            </a:pPr>
            <a:r>
              <a:rPr lang="nl-NL" dirty="0" smtClean="0"/>
              <a:t/>
            </a:r>
            <a:br>
              <a:rPr lang="nl-NL" dirty="0" smtClean="0"/>
            </a:br>
            <a:endParaRPr lang="nl-NL" dirty="0"/>
          </a:p>
        </p:txBody>
      </p:sp>
      <p:sp>
        <p:nvSpPr>
          <p:cNvPr id="4" name="Tijdelijke aanduiding voor tekst 3"/>
          <p:cNvSpPr>
            <a:spLocks noGrp="1"/>
          </p:cNvSpPr>
          <p:nvPr>
            <p:ph type="body" sz="half" idx="2"/>
          </p:nvPr>
        </p:nvSpPr>
        <p:spPr>
          <a:xfrm>
            <a:off x="2459735" y="2962656"/>
            <a:ext cx="2066545" cy="2276856"/>
          </a:xfrm>
        </p:spPr>
        <p:txBody>
          <a:bodyPr/>
          <a:lstStyle/>
          <a:p>
            <a:endParaRPr lang="nl-NL" dirty="0"/>
          </a:p>
        </p:txBody>
      </p:sp>
      <p:pic>
        <p:nvPicPr>
          <p:cNvPr id="6" name="Afbeelding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61873" y="1965960"/>
            <a:ext cx="9336024" cy="4471416"/>
          </a:xfrm>
          <a:prstGeom prst="rect">
            <a:avLst/>
          </a:prstGeom>
        </p:spPr>
      </p:pic>
    </p:spTree>
    <p:extLst>
      <p:ext uri="{BB962C8B-B14F-4D97-AF65-F5344CB8AC3E}">
        <p14:creationId xmlns:p14="http://schemas.microsoft.com/office/powerpoint/2010/main" val="34194598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10515600" cy="6017387"/>
          </a:xfrm>
        </p:spPr>
        <p:txBody>
          <a:bodyPr>
            <a:normAutofit fontScale="90000"/>
          </a:bodyPr>
          <a:lstStyle/>
          <a:p>
            <a:r>
              <a:rPr lang="nl-NL" sz="2400" b="1" dirty="0" smtClean="0">
                <a:latin typeface="+mn-lt"/>
              </a:rPr>
              <a:t/>
            </a:r>
            <a:br>
              <a:rPr lang="nl-NL" sz="2400" b="1" dirty="0" smtClean="0">
                <a:latin typeface="+mn-lt"/>
              </a:rPr>
            </a:br>
            <a:r>
              <a:rPr lang="nl-NL" sz="2400" b="1" dirty="0" smtClean="0">
                <a:latin typeface="+mn-lt"/>
              </a:rPr>
              <a:t/>
            </a:r>
            <a:br>
              <a:rPr lang="nl-NL" sz="2400" b="1" dirty="0" smtClean="0">
                <a:latin typeface="+mn-lt"/>
              </a:rPr>
            </a:br>
            <a:r>
              <a:rPr lang="nl-NL" sz="2400" b="1" dirty="0" smtClean="0">
                <a:latin typeface="+mn-lt"/>
              </a:rPr>
              <a:t/>
            </a:r>
            <a:br>
              <a:rPr lang="nl-NL" sz="2400" b="1" dirty="0" smtClean="0">
                <a:latin typeface="+mn-lt"/>
              </a:rPr>
            </a:br>
            <a:r>
              <a:rPr lang="nl-NL" sz="2400" b="1" dirty="0" smtClean="0">
                <a:latin typeface="+mn-lt"/>
              </a:rPr>
              <a:t/>
            </a:r>
            <a:br>
              <a:rPr lang="nl-NL" sz="2400" b="1" dirty="0" smtClean="0">
                <a:latin typeface="+mn-lt"/>
              </a:rPr>
            </a:br>
            <a:r>
              <a:rPr lang="nl-NL" sz="2400" b="1" dirty="0" smtClean="0">
                <a:latin typeface="+mn-lt"/>
              </a:rPr>
              <a:t/>
            </a:r>
            <a:br>
              <a:rPr lang="nl-NL" sz="2400" b="1" dirty="0" smtClean="0">
                <a:latin typeface="+mn-lt"/>
              </a:rPr>
            </a:br>
            <a:r>
              <a:rPr lang="nl-NL" sz="2400" b="1" dirty="0" smtClean="0">
                <a:latin typeface="+mn-lt"/>
              </a:rPr>
              <a:t/>
            </a:r>
            <a:br>
              <a:rPr lang="nl-NL" sz="2400" b="1" dirty="0" smtClean="0">
                <a:latin typeface="+mn-lt"/>
              </a:rPr>
            </a:br>
            <a:r>
              <a:rPr lang="nl-NL" sz="2400" b="1" dirty="0" smtClean="0">
                <a:latin typeface="+mn-lt"/>
              </a:rPr>
              <a:t/>
            </a:r>
            <a:br>
              <a:rPr lang="nl-NL" sz="2400" b="1" dirty="0" smtClean="0">
                <a:latin typeface="+mn-lt"/>
              </a:rPr>
            </a:br>
            <a:r>
              <a:rPr lang="nl-NL" sz="2400" b="1" dirty="0" smtClean="0">
                <a:latin typeface="+mn-lt"/>
              </a:rPr>
              <a:t/>
            </a:r>
            <a:br>
              <a:rPr lang="nl-NL" sz="2400" b="1" dirty="0" smtClean="0">
                <a:latin typeface="+mn-lt"/>
              </a:rPr>
            </a:br>
            <a:r>
              <a:rPr lang="nl-NL" sz="2400" b="1" dirty="0" smtClean="0">
                <a:latin typeface="+mn-lt"/>
              </a:rPr>
              <a:t/>
            </a:r>
            <a:br>
              <a:rPr lang="nl-NL" sz="2400" b="1" dirty="0" smtClean="0">
                <a:latin typeface="+mn-lt"/>
              </a:rPr>
            </a:br>
            <a:r>
              <a:rPr lang="nl-NL" sz="2400" b="1" dirty="0" smtClean="0">
                <a:latin typeface="+mn-lt"/>
              </a:rPr>
              <a:t/>
            </a:r>
            <a:br>
              <a:rPr lang="nl-NL" sz="2400" b="1" dirty="0" smtClean="0">
                <a:latin typeface="+mn-lt"/>
              </a:rPr>
            </a:br>
            <a:r>
              <a:rPr lang="nl-NL" sz="2400" b="1" dirty="0" smtClean="0">
                <a:latin typeface="+mn-lt"/>
              </a:rPr>
              <a:t>De </a:t>
            </a:r>
            <a:r>
              <a:rPr lang="nl-NL" sz="2400" b="1" dirty="0">
                <a:latin typeface="+mn-lt"/>
              </a:rPr>
              <a:t>Kampioen 2:17, Aug. 1885.</a:t>
            </a:r>
            <a:br>
              <a:rPr lang="nl-NL" sz="2400" b="1" dirty="0">
                <a:latin typeface="+mn-lt"/>
              </a:rPr>
            </a:br>
            <a:r>
              <a:rPr lang="nl-NL" sz="2400" b="1" dirty="0" err="1">
                <a:solidFill>
                  <a:srgbClr val="0070C0"/>
                </a:solidFill>
                <a:latin typeface="+mn-lt"/>
              </a:rPr>
              <a:t>Arnhemsche</a:t>
            </a:r>
            <a:r>
              <a:rPr lang="nl-NL" sz="2400" b="1" dirty="0">
                <a:solidFill>
                  <a:srgbClr val="0070C0"/>
                </a:solidFill>
                <a:latin typeface="+mn-lt"/>
              </a:rPr>
              <a:t> Bicycle Club ‘De Zwaluw’. </a:t>
            </a:r>
            <a:r>
              <a:rPr lang="nl-NL" sz="2400" b="1" dirty="0" smtClean="0">
                <a:latin typeface="+mn-lt"/>
              </a:rPr>
              <a:t>Opgericht 1883, </a:t>
            </a:r>
            <a:r>
              <a:rPr lang="nl-NL" sz="2400" b="1" dirty="0" err="1" smtClean="0">
                <a:latin typeface="+mn-lt"/>
              </a:rPr>
              <a:t>Jaarlijksche</a:t>
            </a:r>
            <a:r>
              <a:rPr lang="nl-NL" sz="2400" b="1" dirty="0" smtClean="0">
                <a:latin typeface="+mn-lt"/>
              </a:rPr>
              <a:t> </a:t>
            </a:r>
            <a:r>
              <a:rPr lang="nl-NL" sz="2400" b="1" dirty="0">
                <a:latin typeface="+mn-lt"/>
              </a:rPr>
              <a:t>vergadering Zondag 26 juli 1885</a:t>
            </a:r>
            <a:r>
              <a:rPr lang="nl-NL" sz="2400" b="1" dirty="0" smtClean="0">
                <a:latin typeface="+mn-lt"/>
              </a:rPr>
              <a:t>. Nieuw bestuur:  </a:t>
            </a:r>
            <a:r>
              <a:rPr lang="nl-NL" sz="2400" b="1" dirty="0">
                <a:latin typeface="+mn-lt"/>
              </a:rPr>
              <a:t/>
            </a:r>
            <a:br>
              <a:rPr lang="nl-NL" sz="2400" b="1" dirty="0">
                <a:latin typeface="+mn-lt"/>
              </a:rPr>
            </a:br>
            <a:r>
              <a:rPr lang="nl-NL" sz="2400" b="1" dirty="0">
                <a:solidFill>
                  <a:srgbClr val="0070C0"/>
                </a:solidFill>
                <a:latin typeface="+mn-lt"/>
              </a:rPr>
              <a:t>A.R.W. Kerkhoven, president; </a:t>
            </a:r>
            <a:r>
              <a:rPr lang="nl-NL" sz="2400" b="1" dirty="0">
                <a:latin typeface="+mn-lt"/>
              </a:rPr>
              <a:t>F.D. </a:t>
            </a:r>
            <a:r>
              <a:rPr lang="nl-NL" sz="2400" b="1" dirty="0" err="1">
                <a:latin typeface="+mn-lt"/>
              </a:rPr>
              <a:t>Cochius</a:t>
            </a:r>
            <a:r>
              <a:rPr lang="nl-NL" sz="2400" b="1" dirty="0">
                <a:latin typeface="+mn-lt"/>
              </a:rPr>
              <a:t>, secretaris-penningmeester; A.S. Franzen van der Putten, captain; A. </a:t>
            </a:r>
            <a:r>
              <a:rPr lang="nl-NL" sz="2400" b="1" dirty="0" err="1">
                <a:latin typeface="+mn-lt"/>
              </a:rPr>
              <a:t>Diemont</a:t>
            </a:r>
            <a:r>
              <a:rPr lang="nl-NL" sz="2400" b="1" dirty="0">
                <a:latin typeface="+mn-lt"/>
              </a:rPr>
              <a:t> van </a:t>
            </a:r>
            <a:r>
              <a:rPr lang="nl-NL" sz="2400" b="1" dirty="0" err="1">
                <a:latin typeface="+mn-lt"/>
              </a:rPr>
              <a:t>Dathar</a:t>
            </a:r>
            <a:r>
              <a:rPr lang="nl-NL" sz="2400" b="1" dirty="0">
                <a:latin typeface="+mn-lt"/>
              </a:rPr>
              <a:t>, </a:t>
            </a:r>
            <a:r>
              <a:rPr lang="nl-NL" sz="2400" b="1" dirty="0" err="1">
                <a:latin typeface="+mn-lt"/>
              </a:rPr>
              <a:t>vice</a:t>
            </a:r>
            <a:r>
              <a:rPr lang="nl-NL" sz="2400" b="1" dirty="0">
                <a:latin typeface="+mn-lt"/>
              </a:rPr>
              <a:t>-captain. </a:t>
            </a:r>
            <a:r>
              <a:rPr lang="nl-NL" sz="2400" b="1" dirty="0" smtClean="0">
                <a:latin typeface="+mn-lt"/>
              </a:rPr>
              <a:t/>
            </a:r>
            <a:br>
              <a:rPr lang="nl-NL" sz="2400" b="1" dirty="0" smtClean="0">
                <a:latin typeface="+mn-lt"/>
              </a:rPr>
            </a:br>
            <a:r>
              <a:rPr lang="nl-NL" sz="2800" b="1" dirty="0" smtClean="0">
                <a:latin typeface="+mn-lt"/>
              </a:rPr>
              <a:t/>
            </a:r>
            <a:br>
              <a:rPr lang="nl-NL" sz="2800" b="1" dirty="0" smtClean="0">
                <a:latin typeface="+mn-lt"/>
              </a:rPr>
            </a:br>
            <a:r>
              <a:rPr lang="nl-NL" sz="2700" b="1" dirty="0" smtClean="0">
                <a:latin typeface="+mn-lt"/>
              </a:rPr>
              <a:t>14-15 augustus 1885, wedstrijden ANWB-bondsbaan in Nijmegen.</a:t>
            </a:r>
            <a:br>
              <a:rPr lang="nl-NL" sz="2700" b="1" dirty="0" smtClean="0">
                <a:latin typeface="+mn-lt"/>
              </a:rPr>
            </a:br>
            <a:r>
              <a:rPr lang="nl-NL" sz="2700" b="1" dirty="0" smtClean="0">
                <a:latin typeface="+mn-lt"/>
              </a:rPr>
              <a:t> </a:t>
            </a:r>
            <a:r>
              <a:rPr lang="nl-NL" sz="2700" b="1" dirty="0">
                <a:latin typeface="+mn-lt"/>
              </a:rPr>
              <a:t>4. Internationale wedstrijd voor tweewielers, afstand </a:t>
            </a:r>
            <a:r>
              <a:rPr lang="nl-NL" sz="2700" b="1" dirty="0">
                <a:solidFill>
                  <a:srgbClr val="0070C0"/>
                </a:solidFill>
                <a:latin typeface="+mn-lt"/>
              </a:rPr>
              <a:t>50 meter, langzaam rijden</a:t>
            </a:r>
            <a:r>
              <a:rPr lang="nl-NL" sz="2700" b="1" dirty="0">
                <a:latin typeface="+mn-lt"/>
              </a:rPr>
              <a:t>. </a:t>
            </a:r>
            <a:r>
              <a:rPr lang="nl-NL" sz="2700" b="1" dirty="0">
                <a:solidFill>
                  <a:srgbClr val="0070C0"/>
                </a:solidFill>
                <a:latin typeface="+mn-lt"/>
              </a:rPr>
              <a:t>1. A.R.W. Kerkhoven, Arnhem, </a:t>
            </a:r>
            <a:r>
              <a:rPr lang="nl-NL" sz="2700" b="1" dirty="0">
                <a:latin typeface="+mn-lt"/>
              </a:rPr>
              <a:t>2. G. </a:t>
            </a:r>
            <a:r>
              <a:rPr lang="nl-NL" sz="2700" b="1" dirty="0" err="1">
                <a:latin typeface="+mn-lt"/>
              </a:rPr>
              <a:t>Vrolik</a:t>
            </a:r>
            <a:r>
              <a:rPr lang="nl-NL" sz="2700" b="1" dirty="0">
                <a:latin typeface="+mn-lt"/>
              </a:rPr>
              <a:t>, Dieren.</a:t>
            </a:r>
            <a:br>
              <a:rPr lang="nl-NL" sz="2700" b="1" dirty="0">
                <a:latin typeface="+mn-lt"/>
              </a:rPr>
            </a:br>
            <a:r>
              <a:rPr lang="nl-NL" sz="2700" b="1" dirty="0" smtClean="0">
                <a:latin typeface="+mn-lt"/>
              </a:rPr>
              <a:t>“</a:t>
            </a:r>
            <a:r>
              <a:rPr lang="nl-NL" sz="2700" b="1" dirty="0">
                <a:latin typeface="+mn-lt"/>
              </a:rPr>
              <a:t>Deze wedstrijd verwekte veel </a:t>
            </a:r>
            <a:r>
              <a:rPr lang="nl-NL" sz="2700" b="1" dirty="0" err="1">
                <a:latin typeface="+mn-lt"/>
              </a:rPr>
              <a:t>vroolijkheid</a:t>
            </a:r>
            <a:r>
              <a:rPr lang="nl-NL" sz="2700" b="1" dirty="0">
                <a:latin typeface="+mn-lt"/>
              </a:rPr>
              <a:t> en werd met bijzondere spanning gevolgd</a:t>
            </a:r>
            <a:r>
              <a:rPr lang="nl-NL" sz="2700" b="1" dirty="0" smtClean="0">
                <a:latin typeface="+mn-lt"/>
              </a:rPr>
              <a:t>”.</a:t>
            </a:r>
            <a:br>
              <a:rPr lang="nl-NL" sz="2700" b="1" dirty="0" smtClean="0">
                <a:latin typeface="+mn-lt"/>
              </a:rPr>
            </a:br>
            <a:r>
              <a:rPr lang="nl-NL" sz="2700" b="1" dirty="0" smtClean="0">
                <a:latin typeface="+mn-lt"/>
              </a:rPr>
              <a:t/>
            </a:r>
            <a:br>
              <a:rPr lang="nl-NL" sz="2700" b="1" dirty="0" smtClean="0">
                <a:latin typeface="+mn-lt"/>
              </a:rPr>
            </a:br>
            <a:r>
              <a:rPr lang="nl-NL" sz="2700" b="1" dirty="0" smtClean="0">
                <a:latin typeface="+mn-lt"/>
              </a:rPr>
              <a:t>31 augustus 1885, baanwedstrijden Vredenburg Utrecht.</a:t>
            </a:r>
            <a:br>
              <a:rPr lang="nl-NL" sz="2700" b="1" dirty="0" smtClean="0">
                <a:latin typeface="+mn-lt"/>
              </a:rPr>
            </a:br>
            <a:r>
              <a:rPr lang="nl-NL" sz="2700" b="1" dirty="0">
                <a:latin typeface="+mn-lt"/>
              </a:rPr>
              <a:t>V. Internationale wedstrijd </a:t>
            </a:r>
            <a:r>
              <a:rPr lang="nl-NL" sz="2700" b="1" dirty="0" smtClean="0">
                <a:latin typeface="+mn-lt"/>
              </a:rPr>
              <a:t>langzaam </a:t>
            </a:r>
            <a:r>
              <a:rPr lang="nl-NL" sz="2700" b="1" dirty="0">
                <a:latin typeface="+mn-lt"/>
              </a:rPr>
              <a:t>rijden voor tweewielers. Afstand 50 </a:t>
            </a:r>
            <a:r>
              <a:rPr lang="nl-NL" sz="2700" b="1" dirty="0" smtClean="0">
                <a:latin typeface="+mn-lt"/>
              </a:rPr>
              <a:t>M.</a:t>
            </a:r>
            <a:r>
              <a:rPr lang="nl-NL" sz="2700" b="1" dirty="0">
                <a:latin typeface="+mn-lt"/>
              </a:rPr>
              <a:t/>
            </a:r>
            <a:br>
              <a:rPr lang="nl-NL" sz="2700" b="1" dirty="0">
                <a:latin typeface="+mn-lt"/>
              </a:rPr>
            </a:br>
            <a:r>
              <a:rPr lang="nl-NL" sz="2700" b="1" dirty="0" smtClean="0">
                <a:solidFill>
                  <a:srgbClr val="0070C0"/>
                </a:solidFill>
                <a:latin typeface="+mn-lt"/>
              </a:rPr>
              <a:t>1</a:t>
            </a:r>
            <a:r>
              <a:rPr lang="nl-NL" sz="2700" b="1" baseline="30000" dirty="0" smtClean="0">
                <a:solidFill>
                  <a:srgbClr val="0070C0"/>
                </a:solidFill>
                <a:latin typeface="+mn-lt"/>
              </a:rPr>
              <a:t>e</a:t>
            </a:r>
            <a:r>
              <a:rPr lang="nl-NL" sz="2700" b="1" dirty="0" smtClean="0">
                <a:solidFill>
                  <a:srgbClr val="0070C0"/>
                </a:solidFill>
                <a:latin typeface="+mn-lt"/>
              </a:rPr>
              <a:t> </a:t>
            </a:r>
            <a:r>
              <a:rPr lang="nl-NL" sz="2700" b="1" dirty="0">
                <a:solidFill>
                  <a:srgbClr val="0070C0"/>
                </a:solidFill>
                <a:latin typeface="+mn-lt"/>
              </a:rPr>
              <a:t>Pr. A.R.W. Kerkhoven, Arnhem,  </a:t>
            </a:r>
            <a:r>
              <a:rPr lang="nl-NL" sz="2700" b="1" dirty="0">
                <a:latin typeface="+mn-lt"/>
              </a:rPr>
              <a:t>2 m. 17 4/5 sec., 2</a:t>
            </a:r>
            <a:r>
              <a:rPr lang="nl-NL" sz="2700" b="1" baseline="30000" dirty="0">
                <a:latin typeface="+mn-lt"/>
              </a:rPr>
              <a:t>e</a:t>
            </a:r>
            <a:r>
              <a:rPr lang="nl-NL" sz="2700" b="1" dirty="0">
                <a:latin typeface="+mn-lt"/>
              </a:rPr>
              <a:t> pr. E.J. </a:t>
            </a:r>
            <a:r>
              <a:rPr lang="nl-NL" sz="2700" b="1" dirty="0" err="1">
                <a:latin typeface="+mn-lt"/>
              </a:rPr>
              <a:t>DeStuers</a:t>
            </a:r>
            <a:r>
              <a:rPr lang="nl-NL" sz="2700" b="1" dirty="0">
                <a:latin typeface="+mn-lt"/>
              </a:rPr>
              <a:t>, Den Haag, in 2 m. 8 2/5. “In </a:t>
            </a:r>
            <a:r>
              <a:rPr lang="nl-NL" sz="2700" b="1" dirty="0" err="1">
                <a:latin typeface="+mn-lt"/>
              </a:rPr>
              <a:t>letterlijken</a:t>
            </a:r>
            <a:r>
              <a:rPr lang="nl-NL" sz="2700" b="1" dirty="0">
                <a:latin typeface="+mn-lt"/>
              </a:rPr>
              <a:t> zin vielen de meeste rijders af.” </a:t>
            </a:r>
            <a:r>
              <a:rPr lang="nl-NL" sz="2400" dirty="0"/>
              <a:t/>
            </a:r>
            <a:br>
              <a:rPr lang="nl-NL" sz="2400" dirty="0"/>
            </a:br>
            <a:r>
              <a:rPr lang="nl-NL" sz="2700" b="1" dirty="0" smtClean="0">
                <a:latin typeface="+mn-lt"/>
              </a:rPr>
              <a:t/>
            </a:r>
            <a:br>
              <a:rPr lang="nl-NL" sz="2700" b="1" dirty="0" smtClean="0">
                <a:latin typeface="+mn-lt"/>
              </a:rPr>
            </a:br>
            <a:r>
              <a:rPr lang="nl-NL" sz="2700" b="1" dirty="0" smtClean="0">
                <a:latin typeface="+mn-lt"/>
              </a:rPr>
              <a:t> </a:t>
            </a:r>
            <a:r>
              <a:rPr lang="nl-NL" sz="2800" b="1" dirty="0" smtClean="0">
                <a:latin typeface="+mn-lt"/>
              </a:rPr>
              <a:t/>
            </a:r>
            <a:br>
              <a:rPr lang="nl-NL" sz="2800" b="1" dirty="0" smtClean="0">
                <a:latin typeface="+mn-lt"/>
              </a:rPr>
            </a:br>
            <a:r>
              <a:rPr lang="nl-NL" sz="2800" b="1" dirty="0" smtClean="0">
                <a:latin typeface="+mn-lt"/>
              </a:rPr>
              <a:t/>
            </a:r>
            <a:br>
              <a:rPr lang="nl-NL" sz="2800" b="1" dirty="0" smtClean="0">
                <a:latin typeface="+mn-lt"/>
              </a:rPr>
            </a:br>
            <a:r>
              <a:rPr lang="nl-NL" sz="2800" b="1" dirty="0" smtClean="0">
                <a:latin typeface="+mn-lt"/>
              </a:rPr>
              <a:t/>
            </a:r>
            <a:br>
              <a:rPr lang="nl-NL" sz="2800" b="1" dirty="0" smtClean="0">
                <a:latin typeface="+mn-lt"/>
              </a:rPr>
            </a:br>
            <a:r>
              <a:rPr lang="nl-NL" sz="2800" b="1" dirty="0" smtClean="0">
                <a:latin typeface="+mn-lt"/>
              </a:rPr>
              <a:t/>
            </a:r>
            <a:br>
              <a:rPr lang="nl-NL" sz="2800" b="1" dirty="0" smtClean="0">
                <a:latin typeface="+mn-lt"/>
              </a:rPr>
            </a:br>
            <a:r>
              <a:rPr lang="nl-NL" sz="2800" b="1" dirty="0" smtClean="0">
                <a:latin typeface="+mn-lt"/>
              </a:rPr>
              <a:t/>
            </a:r>
            <a:br>
              <a:rPr lang="nl-NL" sz="2800" b="1" dirty="0" smtClean="0">
                <a:latin typeface="+mn-lt"/>
              </a:rPr>
            </a:br>
            <a:r>
              <a:rPr lang="nl-NL" sz="2800" b="1" dirty="0" smtClean="0">
                <a:latin typeface="+mn-lt"/>
              </a:rPr>
              <a:t/>
            </a:r>
            <a:br>
              <a:rPr lang="nl-NL" sz="2800" b="1" dirty="0" smtClean="0">
                <a:latin typeface="+mn-lt"/>
              </a:rPr>
            </a:br>
            <a:r>
              <a:rPr lang="nl-NL" sz="2800" b="1" dirty="0" smtClean="0">
                <a:latin typeface="+mn-lt"/>
              </a:rPr>
              <a:t/>
            </a:r>
            <a:br>
              <a:rPr lang="nl-NL" sz="2800" b="1" dirty="0" smtClean="0">
                <a:latin typeface="+mn-lt"/>
              </a:rPr>
            </a:br>
            <a:endParaRPr lang="nl-NL" sz="2800" dirty="0">
              <a:latin typeface="+mn-lt"/>
            </a:endParaRPr>
          </a:p>
        </p:txBody>
      </p:sp>
    </p:spTree>
    <p:extLst>
      <p:ext uri="{BB962C8B-B14F-4D97-AF65-F5344CB8AC3E}">
        <p14:creationId xmlns:p14="http://schemas.microsoft.com/office/powerpoint/2010/main" val="17257192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4000" b="1" i="1" dirty="0" smtClean="0">
                <a:latin typeface="+mn-lt"/>
              </a:rPr>
              <a:t>De Kampioen</a:t>
            </a:r>
            <a:r>
              <a:rPr lang="nl-NL" sz="4000" b="1" dirty="0" smtClean="0">
                <a:latin typeface="+mn-lt"/>
              </a:rPr>
              <a:t>, september 1885 – januari 1886</a:t>
            </a:r>
            <a:endParaRPr lang="nl-NL" sz="4000" b="1" dirty="0">
              <a:latin typeface="+mn-lt"/>
            </a:endParaRPr>
          </a:p>
        </p:txBody>
      </p:sp>
      <p:pic>
        <p:nvPicPr>
          <p:cNvPr id="4" name="Tijdelijke aanduiding voor inhoud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38200" y="1847088"/>
            <a:ext cx="9970008" cy="4480560"/>
          </a:xfrm>
        </p:spPr>
      </p:pic>
    </p:spTree>
    <p:extLst>
      <p:ext uri="{BB962C8B-B14F-4D97-AF65-F5344CB8AC3E}">
        <p14:creationId xmlns:p14="http://schemas.microsoft.com/office/powerpoint/2010/main" val="21501247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b="1" dirty="0" smtClean="0">
                <a:latin typeface="+mn-lt"/>
              </a:rPr>
              <a:t>1886: Adriaan 18 </a:t>
            </a:r>
            <a:r>
              <a:rPr lang="nl-NL" b="1" dirty="0" err="1" smtClean="0">
                <a:latin typeface="+mn-lt"/>
              </a:rPr>
              <a:t>jr</a:t>
            </a:r>
            <a:r>
              <a:rPr lang="nl-NL" b="1" dirty="0" smtClean="0">
                <a:latin typeface="+mn-lt"/>
              </a:rPr>
              <a:t>, echte wielrenner….</a:t>
            </a:r>
            <a:endParaRPr lang="nl-NL" b="1" dirty="0">
              <a:latin typeface="+mn-lt"/>
            </a:endParaRPr>
          </a:p>
        </p:txBody>
      </p:sp>
      <p:sp>
        <p:nvSpPr>
          <p:cNvPr id="3" name="Tijdelijke aanduiding voor inhoud 2"/>
          <p:cNvSpPr>
            <a:spLocks noGrp="1"/>
          </p:cNvSpPr>
          <p:nvPr>
            <p:ph idx="1"/>
          </p:nvPr>
        </p:nvSpPr>
        <p:spPr/>
        <p:txBody>
          <a:bodyPr>
            <a:normAutofit/>
          </a:bodyPr>
          <a:lstStyle/>
          <a:p>
            <a:pPr marL="0" indent="0">
              <a:buNone/>
            </a:pPr>
            <a:r>
              <a:rPr lang="nl-NL" sz="2400" b="1" dirty="0" smtClean="0"/>
              <a:t>Bondsbaan in Nijmegen</a:t>
            </a:r>
            <a:r>
              <a:rPr lang="nl-NL" sz="2400" b="1" dirty="0"/>
              <a:t>, 26 April 1886</a:t>
            </a:r>
            <a:r>
              <a:rPr lang="nl-NL" sz="2400" b="1" dirty="0" smtClean="0"/>
              <a:t>. </a:t>
            </a:r>
            <a:br>
              <a:rPr lang="nl-NL" sz="2400" b="1" dirty="0" smtClean="0"/>
            </a:br>
            <a:r>
              <a:rPr lang="nl-NL" sz="2400" b="1" dirty="0" smtClean="0"/>
              <a:t/>
            </a:r>
            <a:br>
              <a:rPr lang="nl-NL" sz="2400" b="1" dirty="0" smtClean="0"/>
            </a:br>
            <a:r>
              <a:rPr lang="nl-NL" sz="2400" b="1" dirty="0" smtClean="0"/>
              <a:t>1. Kampioenschap </a:t>
            </a:r>
            <a:r>
              <a:rPr lang="nl-NL" sz="2400" b="1" dirty="0"/>
              <a:t>van </a:t>
            </a:r>
            <a:r>
              <a:rPr lang="nl-NL" sz="2400" b="1" dirty="0" smtClean="0"/>
              <a:t>Gelderland, tweewielers, 5000 meter, </a:t>
            </a:r>
            <a:r>
              <a:rPr lang="nl-NL" sz="2400" b="1" dirty="0" smtClean="0">
                <a:solidFill>
                  <a:srgbClr val="0070C0"/>
                </a:solidFill>
              </a:rPr>
              <a:t>1</a:t>
            </a:r>
            <a:r>
              <a:rPr lang="nl-NL" sz="2400" b="1" baseline="30000" dirty="0" smtClean="0">
                <a:solidFill>
                  <a:srgbClr val="0070C0"/>
                </a:solidFill>
              </a:rPr>
              <a:t>e</a:t>
            </a:r>
            <a:r>
              <a:rPr lang="nl-NL" sz="2400" b="1" dirty="0" smtClean="0">
                <a:solidFill>
                  <a:srgbClr val="0070C0"/>
                </a:solidFill>
              </a:rPr>
              <a:t> </a:t>
            </a:r>
            <a:r>
              <a:rPr lang="nl-NL" sz="2400" b="1" dirty="0">
                <a:solidFill>
                  <a:srgbClr val="0070C0"/>
                </a:solidFill>
              </a:rPr>
              <a:t>prijs, gouden kampioenschapspenning: A.R.W. Kerkhoven</a:t>
            </a:r>
            <a:r>
              <a:rPr lang="nl-NL" sz="2400" b="1" dirty="0"/>
              <a:t>, te Arnhem, “de Zwaluw”, 11 min. 7 sec</a:t>
            </a:r>
            <a:r>
              <a:rPr lang="nl-NL" sz="2400" b="1" dirty="0" smtClean="0"/>
              <a:t>. </a:t>
            </a:r>
            <a:br>
              <a:rPr lang="nl-NL" sz="2400" b="1" dirty="0" smtClean="0"/>
            </a:br>
            <a:r>
              <a:rPr lang="nl-NL" sz="2400" b="1" dirty="0" smtClean="0"/>
              <a:t>“Den </a:t>
            </a:r>
            <a:r>
              <a:rPr lang="nl-NL" sz="2400" b="1" dirty="0"/>
              <a:t>eersten prijswinnaar, den heer A.R.W. Kerkhoven te Arnhem, </a:t>
            </a:r>
            <a:r>
              <a:rPr lang="nl-NL" sz="2400" b="1" dirty="0" smtClean="0"/>
              <a:t>vielen </a:t>
            </a:r>
            <a:r>
              <a:rPr lang="nl-NL" sz="2400" b="1" dirty="0"/>
              <a:t>luide toejuichingen ten deel”.  </a:t>
            </a:r>
            <a:r>
              <a:rPr lang="nl-NL" sz="2400" dirty="0"/>
              <a:t/>
            </a:r>
            <a:br>
              <a:rPr lang="nl-NL" sz="2400" dirty="0"/>
            </a:br>
            <a:r>
              <a:rPr lang="nl-NL" sz="2400" dirty="0" smtClean="0"/>
              <a:t/>
            </a:r>
            <a:br>
              <a:rPr lang="nl-NL" sz="2400" dirty="0" smtClean="0"/>
            </a:br>
            <a:r>
              <a:rPr lang="nl-NL" sz="2400" b="1" dirty="0" smtClean="0"/>
              <a:t>2. Wedstrijd voor </a:t>
            </a:r>
            <a:r>
              <a:rPr lang="nl-NL" sz="2400" b="1" dirty="0"/>
              <a:t>leden der </a:t>
            </a:r>
            <a:r>
              <a:rPr lang="nl-NL" sz="2400" b="1" dirty="0" err="1"/>
              <a:t>Arnhemsche</a:t>
            </a:r>
            <a:r>
              <a:rPr lang="nl-NL" sz="2400" b="1" dirty="0"/>
              <a:t> </a:t>
            </a:r>
            <a:r>
              <a:rPr lang="nl-NL" sz="2400" b="1" dirty="0" err="1"/>
              <a:t>wielrijdersvereeniging</a:t>
            </a:r>
            <a:r>
              <a:rPr lang="nl-NL" sz="2400" b="1" dirty="0"/>
              <a:t> “de Zwaluw</a:t>
            </a:r>
            <a:r>
              <a:rPr lang="nl-NL" sz="2400" b="1" dirty="0" smtClean="0"/>
              <a:t>”, tweewielers,  2000 meter, 1</a:t>
            </a:r>
            <a:r>
              <a:rPr lang="nl-NL" sz="2400" b="1" baseline="30000" dirty="0" smtClean="0"/>
              <a:t>e</a:t>
            </a:r>
            <a:r>
              <a:rPr lang="nl-NL" sz="2400" b="1" dirty="0" smtClean="0"/>
              <a:t> </a:t>
            </a:r>
            <a:r>
              <a:rPr lang="nl-NL" sz="2400" b="1" dirty="0"/>
              <a:t>prijs, </a:t>
            </a:r>
            <a:r>
              <a:rPr lang="nl-NL" sz="2400" b="1" dirty="0" smtClean="0"/>
              <a:t>verguld zilveren medaille</a:t>
            </a:r>
            <a:r>
              <a:rPr lang="nl-NL" sz="2400" b="1" dirty="0"/>
              <a:t>, W.F.H. van Leeuwen, 4 m. 124/5 sec., </a:t>
            </a:r>
            <a:r>
              <a:rPr lang="nl-NL" sz="2400" b="1" dirty="0" smtClean="0">
                <a:solidFill>
                  <a:srgbClr val="0070C0"/>
                </a:solidFill>
              </a:rPr>
              <a:t>2</a:t>
            </a:r>
            <a:r>
              <a:rPr lang="nl-NL" sz="2400" b="1" baseline="30000" dirty="0" smtClean="0">
                <a:solidFill>
                  <a:srgbClr val="0070C0"/>
                </a:solidFill>
              </a:rPr>
              <a:t>e</a:t>
            </a:r>
            <a:r>
              <a:rPr lang="nl-NL" sz="2400" b="1" dirty="0" smtClean="0">
                <a:solidFill>
                  <a:srgbClr val="0070C0"/>
                </a:solidFill>
              </a:rPr>
              <a:t> </a:t>
            </a:r>
            <a:r>
              <a:rPr lang="nl-NL" sz="2400" b="1" dirty="0">
                <a:solidFill>
                  <a:srgbClr val="0070C0"/>
                </a:solidFill>
              </a:rPr>
              <a:t>prijs </a:t>
            </a:r>
            <a:r>
              <a:rPr lang="nl-NL" sz="2400" b="1" dirty="0" smtClean="0">
                <a:solidFill>
                  <a:srgbClr val="0070C0"/>
                </a:solidFill>
              </a:rPr>
              <a:t>zilveren </a:t>
            </a:r>
            <a:r>
              <a:rPr lang="nl-NL" sz="2400" b="1" dirty="0" err="1" smtClean="0">
                <a:solidFill>
                  <a:srgbClr val="0070C0"/>
                </a:solidFill>
              </a:rPr>
              <a:t>med</a:t>
            </a:r>
            <a:r>
              <a:rPr lang="nl-NL" sz="2400" b="1" dirty="0">
                <a:solidFill>
                  <a:srgbClr val="0070C0"/>
                </a:solidFill>
              </a:rPr>
              <a:t>. A.R.W. Kerkhoven </a:t>
            </a:r>
            <a:r>
              <a:rPr lang="nl-NL" sz="2400" b="1" dirty="0"/>
              <a:t>4 m. 27 3/5 sec. – </a:t>
            </a:r>
          </a:p>
        </p:txBody>
      </p:sp>
    </p:spTree>
    <p:extLst>
      <p:ext uri="{BB962C8B-B14F-4D97-AF65-F5344CB8AC3E}">
        <p14:creationId xmlns:p14="http://schemas.microsoft.com/office/powerpoint/2010/main" val="22243416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1850" y="466345"/>
            <a:ext cx="10515600" cy="2157983"/>
          </a:xfrm>
        </p:spPr>
        <p:txBody>
          <a:bodyPr>
            <a:normAutofit fontScale="90000"/>
          </a:bodyPr>
          <a:lstStyle/>
          <a:p>
            <a:r>
              <a:rPr lang="nl-NL" sz="2400" b="1" dirty="0" smtClean="0">
                <a:latin typeface="+mn-lt"/>
              </a:rPr>
              <a:t/>
            </a:r>
            <a:br>
              <a:rPr lang="nl-NL" sz="2400" b="1" dirty="0" smtClean="0">
                <a:latin typeface="+mn-lt"/>
              </a:rPr>
            </a:br>
            <a:r>
              <a:rPr lang="nl-NL" sz="2400" b="1" dirty="0" smtClean="0">
                <a:latin typeface="+mn-lt"/>
              </a:rPr>
              <a:t/>
            </a:r>
            <a:br>
              <a:rPr lang="nl-NL" sz="2400" b="1" dirty="0" smtClean="0">
                <a:latin typeface="+mn-lt"/>
              </a:rPr>
            </a:br>
            <a:r>
              <a:rPr lang="nl-NL" sz="2400" b="1" dirty="0" smtClean="0">
                <a:latin typeface="+mn-lt"/>
              </a:rPr>
              <a:t/>
            </a:r>
            <a:br>
              <a:rPr lang="nl-NL" sz="2400" b="1" dirty="0" smtClean="0">
                <a:latin typeface="+mn-lt"/>
              </a:rPr>
            </a:br>
            <a:r>
              <a:rPr lang="nl-NL" sz="2400" b="1" dirty="0" smtClean="0">
                <a:latin typeface="+mn-lt"/>
              </a:rPr>
              <a:t/>
            </a:r>
            <a:br>
              <a:rPr lang="nl-NL" sz="2400" b="1" dirty="0" smtClean="0">
                <a:latin typeface="+mn-lt"/>
              </a:rPr>
            </a:br>
            <a:r>
              <a:rPr lang="nl-NL" sz="3100" b="1" dirty="0" smtClean="0">
                <a:latin typeface="+mn-lt"/>
              </a:rPr>
              <a:t>De Kampioen 3:5, mei 1886</a:t>
            </a:r>
            <a:r>
              <a:rPr lang="nl-NL" sz="2700" b="1" dirty="0" smtClean="0">
                <a:latin typeface="+mn-lt"/>
              </a:rPr>
              <a:t/>
            </a:r>
            <a:br>
              <a:rPr lang="nl-NL" sz="2700" b="1" dirty="0" smtClean="0">
                <a:latin typeface="+mn-lt"/>
              </a:rPr>
            </a:br>
            <a:r>
              <a:rPr lang="nl-NL" sz="2700" b="1" dirty="0">
                <a:latin typeface="Comic Sans MS" panose="030F0702030302020204" pitchFamily="66" charset="0"/>
              </a:rPr>
              <a:t>“Deze race was volstrekt niet interessant </a:t>
            </a:r>
            <a:r>
              <a:rPr lang="nl-NL" sz="2700" b="1" dirty="0">
                <a:solidFill>
                  <a:srgbClr val="0070C0"/>
                </a:solidFill>
                <a:latin typeface="Comic Sans MS" panose="030F0702030302020204" pitchFamily="66" charset="0"/>
              </a:rPr>
              <a:t>aangezien Kerkhoven met Van Leeuwen had afgesproken, dat deze zou winnen. </a:t>
            </a:r>
            <a:r>
              <a:rPr lang="nl-NL" sz="2700" b="1" dirty="0" smtClean="0">
                <a:latin typeface="Comic Sans MS" panose="030F0702030302020204" pitchFamily="66" charset="0"/>
              </a:rPr>
              <a:t>Het </a:t>
            </a:r>
            <a:r>
              <a:rPr lang="nl-NL" sz="2700" b="1" dirty="0">
                <a:latin typeface="Comic Sans MS" panose="030F0702030302020204" pitchFamily="66" charset="0"/>
              </a:rPr>
              <a:t>is m.i. zeer </a:t>
            </a:r>
            <a:r>
              <a:rPr lang="nl-NL" sz="2700" b="1" dirty="0" err="1">
                <a:latin typeface="Comic Sans MS" panose="030F0702030302020204" pitchFamily="66" charset="0"/>
              </a:rPr>
              <a:t>wenschelijk</a:t>
            </a:r>
            <a:r>
              <a:rPr lang="nl-NL" sz="2700" b="1" dirty="0">
                <a:latin typeface="Comic Sans MS" panose="030F0702030302020204" pitchFamily="66" charset="0"/>
              </a:rPr>
              <a:t>, dat aan het afspreken en knoeien op wedstrijden een eind komt</a:t>
            </a:r>
            <a:r>
              <a:rPr lang="nl-NL" sz="2700" b="1" dirty="0" smtClean="0">
                <a:latin typeface="Comic Sans MS" panose="030F0702030302020204" pitchFamily="66" charset="0"/>
              </a:rPr>
              <a:t>.”</a:t>
            </a:r>
            <a:endParaRPr lang="nl-NL" dirty="0">
              <a:latin typeface="Comic Sans MS" panose="030F0702030302020204" pitchFamily="66" charset="0"/>
            </a:endParaRPr>
          </a:p>
        </p:txBody>
      </p:sp>
      <p:sp>
        <p:nvSpPr>
          <p:cNvPr id="3" name="Tijdelijke aanduiding voor tekst 2"/>
          <p:cNvSpPr>
            <a:spLocks noGrp="1"/>
          </p:cNvSpPr>
          <p:nvPr>
            <p:ph type="body" idx="1"/>
          </p:nvPr>
        </p:nvSpPr>
        <p:spPr>
          <a:xfrm>
            <a:off x="831850" y="2624328"/>
            <a:ext cx="10515600" cy="3465323"/>
          </a:xfrm>
        </p:spPr>
        <p:txBody>
          <a:bodyPr>
            <a:normAutofit/>
          </a:bodyPr>
          <a:lstStyle/>
          <a:p>
            <a:r>
              <a:rPr lang="nl-NL" sz="2800" dirty="0" smtClean="0"/>
              <a:t/>
            </a:r>
            <a:br>
              <a:rPr lang="nl-NL" sz="2800" dirty="0" smtClean="0"/>
            </a:br>
            <a:r>
              <a:rPr lang="nl-NL" sz="2800" b="1" dirty="0">
                <a:solidFill>
                  <a:schemeClr val="tx1"/>
                </a:solidFill>
              </a:rPr>
              <a:t>De Kampioen </a:t>
            </a:r>
            <a:r>
              <a:rPr lang="nl-NL" sz="2800" b="1" dirty="0" smtClean="0">
                <a:solidFill>
                  <a:schemeClr val="tx1"/>
                </a:solidFill>
              </a:rPr>
              <a:t>3:6, juni 1886</a:t>
            </a:r>
            <a:r>
              <a:rPr lang="nl-NL" b="1" dirty="0" smtClean="0">
                <a:solidFill>
                  <a:schemeClr val="tx1"/>
                </a:solidFill>
              </a:rPr>
              <a:t/>
            </a:r>
            <a:br>
              <a:rPr lang="nl-NL" b="1" dirty="0" smtClean="0">
                <a:solidFill>
                  <a:schemeClr val="tx1"/>
                </a:solidFill>
              </a:rPr>
            </a:br>
            <a:r>
              <a:rPr lang="nl-NL" b="1" dirty="0" smtClean="0">
                <a:solidFill>
                  <a:schemeClr val="tx1"/>
                </a:solidFill>
                <a:latin typeface="Comic Sans MS" panose="030F0702030302020204" pitchFamily="66" charset="0"/>
              </a:rPr>
              <a:t>“</a:t>
            </a:r>
            <a:r>
              <a:rPr lang="nl-NL" b="1" dirty="0" smtClean="0">
                <a:solidFill>
                  <a:srgbClr val="0070C0"/>
                </a:solidFill>
                <a:latin typeface="Comic Sans MS" panose="030F0702030302020204" pitchFamily="66" charset="0"/>
              </a:rPr>
              <a:t>De </a:t>
            </a:r>
            <a:r>
              <a:rPr lang="nl-NL" b="1" dirty="0">
                <a:solidFill>
                  <a:srgbClr val="0070C0"/>
                </a:solidFill>
                <a:latin typeface="Comic Sans MS" panose="030F0702030302020204" pitchFamily="66" charset="0"/>
              </a:rPr>
              <a:t>ware toedracht der zaak </a:t>
            </a:r>
            <a:r>
              <a:rPr lang="nl-NL" b="1" dirty="0">
                <a:solidFill>
                  <a:schemeClr val="tx1"/>
                </a:solidFill>
                <a:latin typeface="Comic Sans MS" panose="030F0702030302020204" pitchFamily="66" charset="0"/>
              </a:rPr>
              <a:t>is aldus: de heer v. L. en ik hadden aan geen afspraak zelfs gedacht. Toen hij mij voorbijreed werd ik een </a:t>
            </a:r>
            <a:r>
              <a:rPr lang="nl-NL" b="1" dirty="0" err="1">
                <a:solidFill>
                  <a:schemeClr val="tx1"/>
                </a:solidFill>
                <a:latin typeface="Comic Sans MS" panose="030F0702030302020204" pitchFamily="66" charset="0"/>
              </a:rPr>
              <a:t>oogenblik</a:t>
            </a:r>
            <a:r>
              <a:rPr lang="nl-NL" b="1" dirty="0">
                <a:solidFill>
                  <a:schemeClr val="tx1"/>
                </a:solidFill>
                <a:latin typeface="Comic Sans MS" panose="030F0702030302020204" pitchFamily="66" charset="0"/>
              </a:rPr>
              <a:t> moedeloos, daar ik er van overtuigd was hem toch niet te kunnen overwinnen</a:t>
            </a:r>
            <a:r>
              <a:rPr lang="nl-NL" b="1" dirty="0" smtClean="0">
                <a:solidFill>
                  <a:schemeClr val="tx1"/>
                </a:solidFill>
                <a:latin typeface="Comic Sans MS" panose="030F0702030302020204" pitchFamily="66" charset="0"/>
              </a:rPr>
              <a:t>.</a:t>
            </a:r>
            <a:r>
              <a:rPr lang="nl-NL" b="1" dirty="0">
                <a:solidFill>
                  <a:schemeClr val="tx1"/>
                </a:solidFill>
                <a:latin typeface="Comic Sans MS" panose="030F0702030302020204" pitchFamily="66" charset="0"/>
              </a:rPr>
              <a:t> Hij was nog </a:t>
            </a:r>
            <a:r>
              <a:rPr lang="nl-NL" b="1" dirty="0" err="1">
                <a:solidFill>
                  <a:schemeClr val="tx1"/>
                </a:solidFill>
                <a:latin typeface="Comic Sans MS" panose="030F0702030302020204" pitchFamily="66" charset="0"/>
              </a:rPr>
              <a:t>frisch</a:t>
            </a:r>
            <a:r>
              <a:rPr lang="nl-NL" b="1" dirty="0">
                <a:solidFill>
                  <a:schemeClr val="tx1"/>
                </a:solidFill>
                <a:latin typeface="Comic Sans MS" panose="030F0702030302020204" pitchFamily="66" charset="0"/>
              </a:rPr>
              <a:t>, terwijl ik reeds een’ wedstrijd van 5000 M. pas te voren </a:t>
            </a:r>
            <a:r>
              <a:rPr lang="nl-NL" b="1" dirty="0" err="1">
                <a:solidFill>
                  <a:schemeClr val="tx1"/>
                </a:solidFill>
                <a:latin typeface="Comic Sans MS" panose="030F0702030302020204" pitchFamily="66" charset="0"/>
              </a:rPr>
              <a:t>medegedaan</a:t>
            </a:r>
            <a:r>
              <a:rPr lang="nl-NL" b="1" dirty="0">
                <a:solidFill>
                  <a:schemeClr val="tx1"/>
                </a:solidFill>
                <a:latin typeface="Comic Sans MS" panose="030F0702030302020204" pitchFamily="66" charset="0"/>
              </a:rPr>
              <a:t> had.</a:t>
            </a:r>
            <a:r>
              <a:rPr lang="nl-NL" b="1" dirty="0" smtClean="0">
                <a:solidFill>
                  <a:schemeClr val="tx1"/>
                </a:solidFill>
                <a:latin typeface="Comic Sans MS" panose="030F0702030302020204" pitchFamily="66" charset="0"/>
              </a:rPr>
              <a:t>” [etc.]</a:t>
            </a:r>
            <a:br>
              <a:rPr lang="nl-NL" b="1" dirty="0" smtClean="0">
                <a:solidFill>
                  <a:schemeClr val="tx1"/>
                </a:solidFill>
                <a:latin typeface="Comic Sans MS" panose="030F0702030302020204" pitchFamily="66" charset="0"/>
              </a:rPr>
            </a:br>
            <a:r>
              <a:rPr lang="nl-NL" b="1" dirty="0" smtClean="0">
                <a:solidFill>
                  <a:schemeClr val="tx1"/>
                </a:solidFill>
                <a:latin typeface="Comic Sans MS" panose="030F0702030302020204" pitchFamily="66" charset="0"/>
              </a:rPr>
              <a:t>A.R.W. Kerkhoven </a:t>
            </a:r>
            <a:endParaRPr lang="nl-NL" b="1"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2785614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10515600" cy="960755"/>
          </a:xfrm>
        </p:spPr>
        <p:txBody>
          <a:bodyPr/>
          <a:lstStyle/>
          <a:p>
            <a:r>
              <a:rPr lang="nl-NL" b="1" dirty="0" smtClean="0">
                <a:latin typeface="+mn-lt"/>
              </a:rPr>
              <a:t>	Baanraces in Nijmegen april 1886</a:t>
            </a:r>
            <a:endParaRPr lang="nl-NL" b="1" dirty="0">
              <a:latin typeface="+mn-lt"/>
            </a:endParaRPr>
          </a:p>
        </p:txBody>
      </p:sp>
      <p:pic>
        <p:nvPicPr>
          <p:cNvPr id="4" name="Tijdelijke aanduiding voor inhoud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25296" y="1481328"/>
            <a:ext cx="9445752" cy="4764024"/>
          </a:xfrm>
        </p:spPr>
      </p:pic>
    </p:spTree>
    <p:extLst>
      <p:ext uri="{BB962C8B-B14F-4D97-AF65-F5344CB8AC3E}">
        <p14:creationId xmlns:p14="http://schemas.microsoft.com/office/powerpoint/2010/main" val="31365204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10515600" cy="6163691"/>
          </a:xfrm>
        </p:spPr>
        <p:txBody>
          <a:bodyPr>
            <a:normAutofit fontScale="90000"/>
          </a:bodyPr>
          <a:lstStyle/>
          <a:p>
            <a:r>
              <a:rPr lang="nl-NL" sz="2700" b="1" dirty="0" smtClean="0">
                <a:latin typeface="+mn-lt"/>
              </a:rPr>
              <a:t/>
            </a:r>
            <a:br>
              <a:rPr lang="nl-NL" sz="2700" b="1" dirty="0" smtClean="0">
                <a:latin typeface="+mn-lt"/>
              </a:rPr>
            </a:br>
            <a:r>
              <a:rPr lang="nl-NL" sz="2700" b="1" dirty="0" smtClean="0">
                <a:latin typeface="+mn-lt"/>
              </a:rPr>
              <a:t/>
            </a:r>
            <a:br>
              <a:rPr lang="nl-NL" sz="2700" b="1" dirty="0" smtClean="0">
                <a:latin typeface="+mn-lt"/>
              </a:rPr>
            </a:br>
            <a:r>
              <a:rPr lang="nl-NL" sz="2700" b="1" dirty="0" smtClean="0">
                <a:latin typeface="+mn-lt"/>
              </a:rPr>
              <a:t>Wedstrijden Harlingen, 14 juli 1886</a:t>
            </a:r>
            <a:br>
              <a:rPr lang="nl-NL" sz="2700" b="1" dirty="0" smtClean="0">
                <a:latin typeface="+mn-lt"/>
              </a:rPr>
            </a:br>
            <a:r>
              <a:rPr lang="nl-NL" sz="2700" b="1" dirty="0" smtClean="0">
                <a:latin typeface="+mn-lt"/>
              </a:rPr>
              <a:t>- Sprint kwart </a:t>
            </a:r>
            <a:r>
              <a:rPr lang="nl-NL" sz="2700" b="1" dirty="0" err="1">
                <a:latin typeface="+mn-lt"/>
              </a:rPr>
              <a:t>Engelsche</a:t>
            </a:r>
            <a:r>
              <a:rPr lang="nl-NL" sz="2700" b="1" dirty="0">
                <a:latin typeface="+mn-lt"/>
              </a:rPr>
              <a:t> mijl</a:t>
            </a:r>
            <a:r>
              <a:rPr lang="nl-NL" sz="2700" b="1" dirty="0" smtClean="0">
                <a:latin typeface="+mn-lt"/>
              </a:rPr>
              <a:t>. 1</a:t>
            </a:r>
            <a:r>
              <a:rPr lang="nl-NL" sz="2700" b="1" dirty="0">
                <a:latin typeface="+mn-lt"/>
              </a:rPr>
              <a:t>. E. </a:t>
            </a:r>
            <a:r>
              <a:rPr lang="nl-NL" sz="2700" b="1" dirty="0" err="1">
                <a:latin typeface="+mn-lt"/>
              </a:rPr>
              <a:t>Kiderlen</a:t>
            </a:r>
            <a:r>
              <a:rPr lang="nl-NL" sz="2700" b="1" dirty="0">
                <a:latin typeface="+mn-lt"/>
              </a:rPr>
              <a:t> Jr. van de </a:t>
            </a:r>
            <a:r>
              <a:rPr lang="nl-NL" sz="2700" b="1" dirty="0" err="1">
                <a:latin typeface="+mn-lt"/>
              </a:rPr>
              <a:t>Delftsche</a:t>
            </a:r>
            <a:r>
              <a:rPr lang="nl-NL" sz="2700" b="1" dirty="0">
                <a:latin typeface="+mn-lt"/>
              </a:rPr>
              <a:t> Stud. V. club, in 37 1/5 sec. </a:t>
            </a:r>
            <a:r>
              <a:rPr lang="nl-NL" sz="2700" b="1" dirty="0">
                <a:solidFill>
                  <a:srgbClr val="0070C0"/>
                </a:solidFill>
                <a:latin typeface="+mn-lt"/>
              </a:rPr>
              <a:t>2. A.R.W. Kerkhoven, van “De Zwaluw” te Arnhem</a:t>
            </a:r>
            <a:r>
              <a:rPr lang="nl-NL" sz="2700" b="1" dirty="0">
                <a:latin typeface="+mn-lt"/>
              </a:rPr>
              <a:t>, in 37 2/5 sec. </a:t>
            </a:r>
            <a:r>
              <a:rPr lang="nl-NL" sz="2700" b="1" dirty="0" smtClean="0">
                <a:latin typeface="+mn-lt"/>
              </a:rPr>
              <a:t>“</a:t>
            </a:r>
            <a:r>
              <a:rPr lang="nl-NL" sz="2700" b="1" dirty="0">
                <a:latin typeface="+mn-lt"/>
              </a:rPr>
              <a:t>Tweede prijs: een gouden medaille, </a:t>
            </a:r>
            <a:r>
              <a:rPr lang="nl-NL" sz="2700" b="1" dirty="0" smtClean="0">
                <a:latin typeface="+mn-lt"/>
              </a:rPr>
              <a:t> </a:t>
            </a:r>
            <a:r>
              <a:rPr lang="nl-NL" sz="2700" b="1" dirty="0">
                <a:latin typeface="+mn-lt"/>
              </a:rPr>
              <a:t>waarde </a:t>
            </a:r>
            <a:r>
              <a:rPr lang="nl-NL" sz="2700" b="1" dirty="0" smtClean="0">
                <a:latin typeface="+mn-lt"/>
              </a:rPr>
              <a:t> f 40</a:t>
            </a:r>
            <a:r>
              <a:rPr lang="nl-NL" sz="2700" b="1" dirty="0">
                <a:latin typeface="+mn-lt"/>
              </a:rPr>
              <a:t>, aan een lint in de </a:t>
            </a:r>
            <a:r>
              <a:rPr lang="nl-NL" sz="2700" b="1" dirty="0" err="1">
                <a:latin typeface="+mn-lt"/>
              </a:rPr>
              <a:t>Harlinger</a:t>
            </a:r>
            <a:r>
              <a:rPr lang="nl-NL" sz="2700" b="1" dirty="0">
                <a:latin typeface="+mn-lt"/>
              </a:rPr>
              <a:t> kleuren, en met zilver borduursel”). </a:t>
            </a:r>
            <a:br>
              <a:rPr lang="nl-NL" sz="2700" b="1" dirty="0">
                <a:latin typeface="+mn-lt"/>
              </a:rPr>
            </a:br>
            <a:r>
              <a:rPr lang="nl-NL" sz="2700" b="1" dirty="0" smtClean="0">
                <a:latin typeface="+mn-lt"/>
              </a:rPr>
              <a:t>- Langzaam rijden, 50 </a:t>
            </a:r>
            <a:r>
              <a:rPr lang="nl-NL" sz="2700" b="1" dirty="0">
                <a:latin typeface="+mn-lt"/>
              </a:rPr>
              <a:t>meter. </a:t>
            </a:r>
            <a:r>
              <a:rPr lang="nl-NL" sz="2700" b="1" dirty="0">
                <a:solidFill>
                  <a:srgbClr val="0070C0"/>
                </a:solidFill>
                <a:latin typeface="+mn-lt"/>
              </a:rPr>
              <a:t>Eerste prijs, verguld zilveren medaille. A.R.W. Kerkhoven van ‘de Zwaluw” te Arnhem</a:t>
            </a:r>
            <a:r>
              <a:rPr lang="nl-NL" sz="2700" b="1" dirty="0">
                <a:latin typeface="+mn-lt"/>
              </a:rPr>
              <a:t>. 2. E. </a:t>
            </a:r>
            <a:r>
              <a:rPr lang="nl-NL" sz="2700" b="1" dirty="0" err="1">
                <a:latin typeface="+mn-lt"/>
              </a:rPr>
              <a:t>Kiderlen</a:t>
            </a:r>
            <a:r>
              <a:rPr lang="nl-NL" sz="2700" b="1" dirty="0">
                <a:latin typeface="+mn-lt"/>
              </a:rPr>
              <a:t> Jr.</a:t>
            </a:r>
            <a:br>
              <a:rPr lang="nl-NL" sz="2700" b="1" dirty="0">
                <a:latin typeface="+mn-lt"/>
              </a:rPr>
            </a:br>
            <a:r>
              <a:rPr lang="nl-NL" sz="2700" b="1" dirty="0" smtClean="0">
                <a:latin typeface="+mn-lt"/>
              </a:rPr>
              <a:t>- Kunstrijden</a:t>
            </a:r>
            <a:r>
              <a:rPr lang="nl-NL" sz="2700" b="1" dirty="0">
                <a:latin typeface="+mn-lt"/>
              </a:rPr>
              <a:t>. 1. </a:t>
            </a:r>
            <a:r>
              <a:rPr lang="nl-NL" sz="2700" b="1" dirty="0" err="1">
                <a:latin typeface="+mn-lt"/>
              </a:rPr>
              <a:t>Kiderlen</a:t>
            </a:r>
            <a:r>
              <a:rPr lang="nl-NL" sz="2700" b="1" dirty="0">
                <a:latin typeface="+mn-lt"/>
              </a:rPr>
              <a:t>, </a:t>
            </a:r>
            <a:r>
              <a:rPr lang="nl-NL" sz="2700" b="1" dirty="0">
                <a:solidFill>
                  <a:srgbClr val="0070C0"/>
                </a:solidFill>
                <a:latin typeface="+mn-lt"/>
              </a:rPr>
              <a:t>2. </a:t>
            </a:r>
            <a:r>
              <a:rPr lang="nl-NL" sz="2700" b="1" dirty="0" smtClean="0">
                <a:solidFill>
                  <a:srgbClr val="0070C0"/>
                </a:solidFill>
                <a:latin typeface="+mn-lt"/>
              </a:rPr>
              <a:t>Kerkhoven.</a:t>
            </a:r>
            <a:r>
              <a:rPr lang="nl-NL" sz="2700" b="1" dirty="0" smtClean="0">
                <a:latin typeface="+mn-lt"/>
              </a:rPr>
              <a:t/>
            </a:r>
            <a:br>
              <a:rPr lang="nl-NL" sz="2700" b="1" dirty="0" smtClean="0">
                <a:latin typeface="+mn-lt"/>
              </a:rPr>
            </a:br>
            <a:r>
              <a:rPr lang="nl-NL" sz="2700" b="1" dirty="0" smtClean="0">
                <a:latin typeface="+mn-lt"/>
              </a:rPr>
              <a:t/>
            </a:r>
            <a:br>
              <a:rPr lang="nl-NL" sz="2700" b="1" dirty="0" smtClean="0">
                <a:latin typeface="+mn-lt"/>
              </a:rPr>
            </a:br>
            <a:r>
              <a:rPr lang="nl-NL" sz="2700" b="1" dirty="0">
                <a:latin typeface="+mn-lt"/>
              </a:rPr>
              <a:t>De Kampioen 3:7, juli 1886.</a:t>
            </a:r>
            <a:br>
              <a:rPr lang="nl-NL" sz="2700" b="1" dirty="0">
                <a:latin typeface="+mn-lt"/>
              </a:rPr>
            </a:br>
            <a:r>
              <a:rPr lang="nl-NL" sz="2700" b="1" dirty="0">
                <a:latin typeface="+mn-lt"/>
              </a:rPr>
              <a:t>Den 24sten Juli 1886 werd er te Arnhem </a:t>
            </a:r>
            <a:r>
              <a:rPr lang="nl-NL" sz="2700" b="1" dirty="0" err="1">
                <a:latin typeface="+mn-lt"/>
              </a:rPr>
              <a:t>eene</a:t>
            </a:r>
            <a:r>
              <a:rPr lang="nl-NL" sz="2700" b="1" dirty="0">
                <a:latin typeface="+mn-lt"/>
              </a:rPr>
              <a:t> </a:t>
            </a:r>
            <a:r>
              <a:rPr lang="nl-NL" sz="2700" b="1" dirty="0">
                <a:solidFill>
                  <a:srgbClr val="0070C0"/>
                </a:solidFill>
                <a:latin typeface="+mn-lt"/>
              </a:rPr>
              <a:t>nieuwe Wielrijders-Vereeniging opgericht, die den naam draagt van: ‘De </a:t>
            </a:r>
            <a:r>
              <a:rPr lang="nl-NL" sz="2700" b="1" dirty="0" err="1">
                <a:solidFill>
                  <a:srgbClr val="0070C0"/>
                </a:solidFill>
                <a:latin typeface="+mn-lt"/>
              </a:rPr>
              <a:t>Arnhemsche</a:t>
            </a:r>
            <a:r>
              <a:rPr lang="nl-NL" sz="2700" b="1" dirty="0">
                <a:solidFill>
                  <a:srgbClr val="0070C0"/>
                </a:solidFill>
                <a:latin typeface="+mn-lt"/>
              </a:rPr>
              <a:t> Wielrijders-Vereeniging’. </a:t>
            </a:r>
            <a:r>
              <a:rPr lang="nl-NL" sz="2700" b="1" dirty="0" smtClean="0">
                <a:solidFill>
                  <a:srgbClr val="0070C0"/>
                </a:solidFill>
                <a:latin typeface="+mn-lt"/>
              </a:rPr>
              <a:t>Het </a:t>
            </a:r>
            <a:r>
              <a:rPr lang="nl-NL" sz="2700" b="1" dirty="0">
                <a:solidFill>
                  <a:srgbClr val="0070C0"/>
                </a:solidFill>
                <a:latin typeface="+mn-lt"/>
              </a:rPr>
              <a:t>bestuur van 1886 is samengesteld als volgt: President A.R.W. Kerkhoven</a:t>
            </a:r>
            <a:r>
              <a:rPr lang="nl-NL" sz="2700" b="1" dirty="0">
                <a:latin typeface="+mn-lt"/>
              </a:rPr>
              <a:t>, </a:t>
            </a:r>
            <a:r>
              <a:rPr lang="nl-NL" sz="2700" b="1" dirty="0" err="1">
                <a:latin typeface="+mn-lt"/>
              </a:rPr>
              <a:t>Vice-Presid</a:t>
            </a:r>
            <a:r>
              <a:rPr lang="nl-NL" sz="2700" b="1" dirty="0">
                <a:latin typeface="+mn-lt"/>
              </a:rPr>
              <a:t>. R. </a:t>
            </a:r>
            <a:r>
              <a:rPr lang="nl-NL" sz="2700" b="1" dirty="0" err="1">
                <a:latin typeface="+mn-lt"/>
              </a:rPr>
              <a:t>thoe</a:t>
            </a:r>
            <a:r>
              <a:rPr lang="nl-NL" sz="2700" b="1" dirty="0">
                <a:latin typeface="+mn-lt"/>
              </a:rPr>
              <a:t> </a:t>
            </a:r>
            <a:r>
              <a:rPr lang="nl-NL" sz="2700" b="1" dirty="0" err="1">
                <a:latin typeface="+mn-lt"/>
              </a:rPr>
              <a:t>Schwartzenberg</a:t>
            </a:r>
            <a:r>
              <a:rPr lang="nl-NL" sz="2700" b="1" dirty="0">
                <a:latin typeface="+mn-lt"/>
              </a:rPr>
              <a:t> en </a:t>
            </a:r>
            <a:r>
              <a:rPr lang="nl-NL" sz="2700" b="1" dirty="0" err="1" smtClean="0">
                <a:latin typeface="+mn-lt"/>
              </a:rPr>
              <a:t>Hohenlandsberg</a:t>
            </a:r>
            <a:r>
              <a:rPr lang="nl-NL" sz="2700" b="1" dirty="0">
                <a:latin typeface="+mn-lt"/>
              </a:rPr>
              <a:t>, </a:t>
            </a:r>
            <a:r>
              <a:rPr lang="nl-NL" sz="2700" b="1" dirty="0" err="1">
                <a:latin typeface="+mn-lt"/>
              </a:rPr>
              <a:t>Secret</a:t>
            </a:r>
            <a:r>
              <a:rPr lang="nl-NL" sz="2700" b="1" dirty="0">
                <a:latin typeface="+mn-lt"/>
              </a:rPr>
              <a:t>.-</a:t>
            </a:r>
            <a:r>
              <a:rPr lang="nl-NL" sz="2700" b="1" dirty="0" err="1">
                <a:latin typeface="+mn-lt"/>
              </a:rPr>
              <a:t>Penningm</a:t>
            </a:r>
            <a:r>
              <a:rPr lang="nl-NL" sz="2700" b="1" dirty="0">
                <a:latin typeface="+mn-lt"/>
              </a:rPr>
              <a:t>. W.C. Lens.</a:t>
            </a:r>
            <a:r>
              <a:rPr lang="nl-NL" sz="2700" b="1" dirty="0" smtClean="0">
                <a:latin typeface="+mn-lt"/>
              </a:rPr>
              <a:t/>
            </a:r>
            <a:br>
              <a:rPr lang="nl-NL" sz="2700" b="1" dirty="0" smtClean="0">
                <a:latin typeface="+mn-lt"/>
              </a:rPr>
            </a:br>
            <a:r>
              <a:rPr lang="nl-NL" sz="2400" b="1" dirty="0" smtClean="0">
                <a:latin typeface="+mn-lt"/>
              </a:rPr>
              <a:t/>
            </a:r>
            <a:br>
              <a:rPr lang="nl-NL" sz="2400" b="1" dirty="0" smtClean="0">
                <a:latin typeface="+mn-lt"/>
              </a:rPr>
            </a:br>
            <a:r>
              <a:rPr lang="nl-NL" sz="2400" b="1" dirty="0" smtClean="0">
                <a:latin typeface="+mn-lt"/>
              </a:rPr>
              <a:t/>
            </a:r>
            <a:br>
              <a:rPr lang="nl-NL" sz="2400" b="1" dirty="0" smtClean="0">
                <a:latin typeface="+mn-lt"/>
              </a:rPr>
            </a:br>
            <a:r>
              <a:rPr lang="nl-NL" sz="2400" b="1" dirty="0" smtClean="0">
                <a:latin typeface="+mn-lt"/>
              </a:rPr>
              <a:t/>
            </a:r>
            <a:br>
              <a:rPr lang="nl-NL" sz="2400" b="1" dirty="0" smtClean="0">
                <a:latin typeface="+mn-lt"/>
              </a:rPr>
            </a:br>
            <a:endParaRPr lang="nl-NL" sz="2400" dirty="0">
              <a:latin typeface="+mn-lt"/>
            </a:endParaRPr>
          </a:p>
        </p:txBody>
      </p:sp>
    </p:spTree>
    <p:extLst>
      <p:ext uri="{BB962C8B-B14F-4D97-AF65-F5344CB8AC3E}">
        <p14:creationId xmlns:p14="http://schemas.microsoft.com/office/powerpoint/2010/main" val="33129427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10710672" cy="860171"/>
          </a:xfrm>
        </p:spPr>
        <p:txBody>
          <a:bodyPr>
            <a:normAutofit/>
          </a:bodyPr>
          <a:lstStyle/>
          <a:p>
            <a:r>
              <a:rPr lang="nl-NL" sz="2800" dirty="0" smtClean="0"/>
              <a:t>	</a:t>
            </a:r>
            <a:r>
              <a:rPr lang="nl-NL" sz="2800" b="1" dirty="0" smtClean="0">
                <a:latin typeface="+mn-lt"/>
              </a:rPr>
              <a:t>Eduard Julius 	Goey La </a:t>
            </a:r>
            <a:r>
              <a:rPr lang="nl-NL" sz="2800" b="1" dirty="0" err="1" smtClean="0">
                <a:latin typeface="+mn-lt"/>
              </a:rPr>
              <a:t>Njo</a:t>
            </a:r>
            <a:r>
              <a:rPr lang="nl-NL" sz="2800" b="1" dirty="0" smtClean="0">
                <a:latin typeface="+mn-lt"/>
              </a:rPr>
              <a:t>		   </a:t>
            </a:r>
            <a:r>
              <a:rPr lang="nl-NL" sz="2800" b="1" dirty="0" smtClean="0">
                <a:solidFill>
                  <a:srgbClr val="0070C0"/>
                </a:solidFill>
                <a:latin typeface="+mn-lt"/>
              </a:rPr>
              <a:t>Adriaan Rudolph Willem</a:t>
            </a:r>
            <a:endParaRPr lang="nl-NL" sz="2800" b="1" dirty="0">
              <a:solidFill>
                <a:srgbClr val="0070C0"/>
              </a:solidFill>
              <a:latin typeface="+mn-lt"/>
            </a:endParaRPr>
          </a:p>
        </p:txBody>
      </p:sp>
      <p:pic>
        <p:nvPicPr>
          <p:cNvPr id="1026" name="Picture 2" descr="Afbeeldingsresultaat voor Eduard Julius Kerkhoven"/>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838199" y="1359279"/>
            <a:ext cx="3246120" cy="450202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fbeeldingsresultaat voor Eduard Julius Kerkhoven"/>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398264" y="1359280"/>
            <a:ext cx="3072947" cy="450202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Afbeeldingsresultaat voor Adriaan kerkhov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85156" y="1359278"/>
            <a:ext cx="3288228" cy="45020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9228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65632" y="621157"/>
            <a:ext cx="10515600" cy="5386451"/>
          </a:xfrm>
        </p:spPr>
        <p:txBody>
          <a:bodyPr>
            <a:normAutofit fontScale="90000"/>
          </a:bodyPr>
          <a:lstStyle/>
          <a:p>
            <a:r>
              <a:rPr lang="nl-NL" sz="2400" b="1" dirty="0" smtClean="0">
                <a:latin typeface="+mn-lt"/>
              </a:rPr>
              <a:t/>
            </a:r>
            <a:br>
              <a:rPr lang="nl-NL" sz="2400" b="1" dirty="0" smtClean="0">
                <a:latin typeface="+mn-lt"/>
              </a:rPr>
            </a:br>
            <a:r>
              <a:rPr lang="nl-NL" sz="2400" b="1" dirty="0" smtClean="0">
                <a:latin typeface="+mn-lt"/>
              </a:rPr>
              <a:t/>
            </a:r>
            <a:br>
              <a:rPr lang="nl-NL" sz="2400" b="1" dirty="0" smtClean="0">
                <a:latin typeface="+mn-lt"/>
              </a:rPr>
            </a:br>
            <a:r>
              <a:rPr lang="nl-NL" sz="2400" b="1" dirty="0" smtClean="0">
                <a:latin typeface="+mn-lt"/>
              </a:rPr>
              <a:t/>
            </a:r>
            <a:br>
              <a:rPr lang="nl-NL" sz="2400" b="1" dirty="0" smtClean="0">
                <a:latin typeface="+mn-lt"/>
              </a:rPr>
            </a:br>
            <a:r>
              <a:rPr lang="nl-NL" sz="2400" b="1" dirty="0" smtClean="0">
                <a:latin typeface="+mn-lt"/>
              </a:rPr>
              <a:t/>
            </a:r>
            <a:br>
              <a:rPr lang="nl-NL" sz="2400" b="1" dirty="0" smtClean="0">
                <a:latin typeface="+mn-lt"/>
              </a:rPr>
            </a:br>
            <a:r>
              <a:rPr lang="nl-NL" sz="2400" b="1" dirty="0" smtClean="0">
                <a:latin typeface="+mn-lt"/>
              </a:rPr>
              <a:t/>
            </a:r>
            <a:br>
              <a:rPr lang="nl-NL" sz="2400" b="1" dirty="0" smtClean="0">
                <a:latin typeface="+mn-lt"/>
              </a:rPr>
            </a:br>
            <a:r>
              <a:rPr lang="nl-NL" sz="2700" b="1" dirty="0" smtClean="0">
                <a:latin typeface="+mn-lt"/>
              </a:rPr>
              <a:t>Baanwedstrijden Nijmegen, 6 augustus 1886</a:t>
            </a:r>
            <a:br>
              <a:rPr lang="nl-NL" sz="2700" b="1" dirty="0" smtClean="0">
                <a:latin typeface="+mn-lt"/>
              </a:rPr>
            </a:br>
            <a:r>
              <a:rPr lang="nl-NL" sz="2700" b="1" dirty="0" smtClean="0">
                <a:latin typeface="+mn-lt"/>
              </a:rPr>
              <a:t>- Langzaam rijden, 50 </a:t>
            </a:r>
            <a:r>
              <a:rPr lang="nl-NL" sz="2700" b="1" dirty="0">
                <a:latin typeface="+mn-lt"/>
              </a:rPr>
              <a:t>Meter. </a:t>
            </a:r>
            <a:r>
              <a:rPr lang="nl-NL" sz="2700" b="1" dirty="0">
                <a:solidFill>
                  <a:srgbClr val="0070C0"/>
                </a:solidFill>
                <a:latin typeface="+mn-lt"/>
              </a:rPr>
              <a:t>Eerste prijs: A.R.W. Kerkhoven, te Arnhem</a:t>
            </a:r>
            <a:r>
              <a:rPr lang="nl-NL" sz="2700" b="1" dirty="0">
                <a:latin typeface="+mn-lt"/>
              </a:rPr>
              <a:t>, in 2.22.1/5, 2. E.J. De </a:t>
            </a:r>
            <a:r>
              <a:rPr lang="nl-NL" sz="2700" b="1" dirty="0" err="1">
                <a:latin typeface="+mn-lt"/>
              </a:rPr>
              <a:t>Stuers</a:t>
            </a:r>
            <a:r>
              <a:rPr lang="nl-NL" sz="2700" b="1" dirty="0">
                <a:latin typeface="+mn-lt"/>
              </a:rPr>
              <a:t>, te ’s Hage, in 2.22.3/5, </a:t>
            </a:r>
            <a:r>
              <a:rPr lang="nl-NL" sz="2700" b="1" dirty="0">
                <a:solidFill>
                  <a:srgbClr val="00B050"/>
                </a:solidFill>
                <a:latin typeface="+mn-lt"/>
              </a:rPr>
              <a:t>3. A.D. </a:t>
            </a:r>
            <a:r>
              <a:rPr lang="nl-NL" sz="2700" b="1" dirty="0" smtClean="0">
                <a:solidFill>
                  <a:srgbClr val="00B050"/>
                </a:solidFill>
                <a:latin typeface="+mn-lt"/>
              </a:rPr>
              <a:t>Loman, </a:t>
            </a:r>
            <a:r>
              <a:rPr lang="nl-NL" sz="2700" b="1" dirty="0">
                <a:solidFill>
                  <a:srgbClr val="00B050"/>
                </a:solidFill>
                <a:latin typeface="+mn-lt"/>
              </a:rPr>
              <a:t>te </a:t>
            </a:r>
            <a:r>
              <a:rPr lang="nl-NL" sz="2700" b="1" dirty="0" err="1" smtClean="0">
                <a:solidFill>
                  <a:srgbClr val="00B050"/>
                </a:solidFill>
                <a:latin typeface="+mn-lt"/>
              </a:rPr>
              <a:t>Zutfen</a:t>
            </a:r>
            <a:r>
              <a:rPr lang="nl-NL" sz="2700" b="1" dirty="0" smtClean="0">
                <a:solidFill>
                  <a:srgbClr val="00B050"/>
                </a:solidFill>
                <a:latin typeface="+mn-lt"/>
              </a:rPr>
              <a:t>. </a:t>
            </a:r>
            <a:r>
              <a:rPr lang="nl-NL" sz="2700" b="1" dirty="0">
                <a:latin typeface="+mn-lt"/>
              </a:rPr>
              <a:t/>
            </a:r>
            <a:br>
              <a:rPr lang="nl-NL" sz="2700" b="1" dirty="0">
                <a:latin typeface="+mn-lt"/>
              </a:rPr>
            </a:br>
            <a:r>
              <a:rPr lang="nl-NL" sz="2700" b="1" dirty="0" smtClean="0">
                <a:latin typeface="+mn-lt"/>
              </a:rPr>
              <a:t>- </a:t>
            </a:r>
            <a:r>
              <a:rPr lang="nl-NL" sz="2700" b="1" dirty="0" smtClean="0">
                <a:solidFill>
                  <a:srgbClr val="FF0000"/>
                </a:solidFill>
                <a:latin typeface="+mn-lt"/>
              </a:rPr>
              <a:t>Veiligheidstweewielers. </a:t>
            </a:r>
            <a:r>
              <a:rPr lang="nl-NL" sz="2700" b="1" dirty="0" smtClean="0">
                <a:latin typeface="+mn-lt"/>
              </a:rPr>
              <a:t>Eerste </a:t>
            </a:r>
            <a:r>
              <a:rPr lang="nl-NL" sz="2700" b="1" dirty="0">
                <a:latin typeface="+mn-lt"/>
              </a:rPr>
              <a:t>prijs: R.W.H. Hofstede </a:t>
            </a:r>
            <a:r>
              <a:rPr lang="nl-NL" sz="2700" b="1" dirty="0" err="1">
                <a:latin typeface="+mn-lt"/>
              </a:rPr>
              <a:t>Crull</a:t>
            </a:r>
            <a:r>
              <a:rPr lang="nl-NL" sz="2700" b="1" dirty="0">
                <a:latin typeface="+mn-lt"/>
              </a:rPr>
              <a:t>, Groningen, in 4.29.3/5. </a:t>
            </a:r>
            <a:r>
              <a:rPr lang="nl-NL" sz="2700" b="1" dirty="0">
                <a:solidFill>
                  <a:srgbClr val="0070C0"/>
                </a:solidFill>
                <a:latin typeface="+mn-lt"/>
              </a:rPr>
              <a:t>Tweede prijs: A.R.W. Kerkhoven, in 4.4.1/5</a:t>
            </a:r>
            <a:r>
              <a:rPr lang="nl-NL" sz="2700" b="1" dirty="0" smtClean="0">
                <a:solidFill>
                  <a:srgbClr val="0070C0"/>
                </a:solidFill>
                <a:latin typeface="+mn-lt"/>
              </a:rPr>
              <a:t>.</a:t>
            </a:r>
            <a:r>
              <a:rPr lang="nl-NL" sz="2700" b="1" dirty="0" smtClean="0">
                <a:latin typeface="+mn-lt"/>
              </a:rPr>
              <a:t/>
            </a:r>
            <a:br>
              <a:rPr lang="nl-NL" sz="2700" b="1" dirty="0" smtClean="0">
                <a:latin typeface="+mn-lt"/>
              </a:rPr>
            </a:br>
            <a:r>
              <a:rPr lang="nl-NL" sz="2700" b="1" dirty="0" smtClean="0">
                <a:latin typeface="+mn-lt"/>
              </a:rPr>
              <a:t/>
            </a:r>
            <a:br>
              <a:rPr lang="nl-NL" sz="2700" b="1" dirty="0" smtClean="0">
                <a:latin typeface="+mn-lt"/>
              </a:rPr>
            </a:br>
            <a:r>
              <a:rPr lang="nl-NL" sz="2700" b="1" dirty="0" smtClean="0">
                <a:latin typeface="+mn-lt"/>
              </a:rPr>
              <a:t>Wedstrijden Utrecht Vredenburg, </a:t>
            </a:r>
            <a:r>
              <a:rPr lang="nl-NL" sz="2700" b="1" dirty="0">
                <a:latin typeface="+mn-lt"/>
              </a:rPr>
              <a:t>Koninginnedag 31 </a:t>
            </a:r>
            <a:r>
              <a:rPr lang="nl-NL" sz="2700" b="1" dirty="0" smtClean="0">
                <a:latin typeface="+mn-lt"/>
              </a:rPr>
              <a:t>Augustus 1886.</a:t>
            </a:r>
            <a:r>
              <a:rPr lang="nl-NL" sz="2700" b="1" dirty="0">
                <a:latin typeface="+mn-lt"/>
              </a:rPr>
              <a:t/>
            </a:r>
            <a:br>
              <a:rPr lang="nl-NL" sz="2700" b="1" dirty="0">
                <a:latin typeface="+mn-lt"/>
              </a:rPr>
            </a:br>
            <a:r>
              <a:rPr lang="nl-NL" sz="2700" b="1" dirty="0" smtClean="0">
                <a:latin typeface="+mn-lt"/>
              </a:rPr>
              <a:t>Langzaam-rijden, tweewielers, 50 Meter. </a:t>
            </a:r>
            <a:r>
              <a:rPr lang="nl-NL" sz="2700" b="1" dirty="0" smtClean="0">
                <a:solidFill>
                  <a:srgbClr val="0070C0"/>
                </a:solidFill>
                <a:latin typeface="+mn-lt"/>
              </a:rPr>
              <a:t>Eerste </a:t>
            </a:r>
            <a:r>
              <a:rPr lang="nl-NL" sz="2700" b="1" dirty="0">
                <a:solidFill>
                  <a:srgbClr val="0070C0"/>
                </a:solidFill>
                <a:latin typeface="+mn-lt"/>
              </a:rPr>
              <a:t>prijs A.R.W. Kerkhoven </a:t>
            </a:r>
            <a:r>
              <a:rPr lang="nl-NL" sz="2700" b="1" dirty="0">
                <a:latin typeface="+mn-lt"/>
              </a:rPr>
              <a:t>(Arnhem) in 2.36. 2. P.W.F. van Dokkum (</a:t>
            </a:r>
            <a:r>
              <a:rPr lang="nl-NL" sz="2700" b="1" dirty="0" err="1">
                <a:latin typeface="+mn-lt"/>
              </a:rPr>
              <a:t>Utr.Vg</a:t>
            </a:r>
            <a:r>
              <a:rPr lang="nl-NL" sz="2700" b="1" dirty="0">
                <a:latin typeface="+mn-lt"/>
              </a:rPr>
              <a:t>. “De Postduif</a:t>
            </a:r>
            <a:r>
              <a:rPr lang="nl-NL" sz="2700" b="1" dirty="0" smtClean="0">
                <a:latin typeface="+mn-lt"/>
              </a:rPr>
              <a:t>”).</a:t>
            </a:r>
            <a:br>
              <a:rPr lang="nl-NL" sz="2700" b="1" dirty="0" smtClean="0">
                <a:latin typeface="+mn-lt"/>
              </a:rPr>
            </a:br>
            <a:r>
              <a:rPr lang="nl-NL" sz="2700" b="1" dirty="0" smtClean="0">
                <a:latin typeface="+mn-lt"/>
              </a:rPr>
              <a:t/>
            </a:r>
            <a:br>
              <a:rPr lang="nl-NL" sz="2700" b="1" dirty="0" smtClean="0">
                <a:latin typeface="+mn-lt"/>
              </a:rPr>
            </a:br>
            <a:r>
              <a:rPr lang="nl-NL" sz="2700" b="1" dirty="0" smtClean="0">
                <a:latin typeface="+mn-lt"/>
              </a:rPr>
              <a:t>De </a:t>
            </a:r>
            <a:r>
              <a:rPr lang="nl-NL" sz="2700" b="1" dirty="0">
                <a:latin typeface="+mn-lt"/>
              </a:rPr>
              <a:t>Kampioen 3:10, 1 </a:t>
            </a:r>
            <a:r>
              <a:rPr lang="nl-NL" sz="2700" b="1" dirty="0" err="1">
                <a:latin typeface="+mn-lt"/>
              </a:rPr>
              <a:t>October</a:t>
            </a:r>
            <a:r>
              <a:rPr lang="nl-NL" sz="2700" b="1" dirty="0">
                <a:latin typeface="+mn-lt"/>
              </a:rPr>
              <a:t> 1886</a:t>
            </a:r>
            <a:br>
              <a:rPr lang="nl-NL" sz="2700" b="1" dirty="0">
                <a:latin typeface="+mn-lt"/>
              </a:rPr>
            </a:br>
            <a:r>
              <a:rPr lang="nl-NL" sz="2700" b="1" dirty="0">
                <a:latin typeface="+mn-lt"/>
              </a:rPr>
              <a:t>Om 8 uur ’s avonds kunstrijden in Maison </a:t>
            </a:r>
            <a:r>
              <a:rPr lang="nl-NL" sz="2700" b="1" dirty="0" err="1" smtClean="0">
                <a:latin typeface="+mn-lt"/>
              </a:rPr>
              <a:t>Stroucken</a:t>
            </a:r>
            <a:r>
              <a:rPr lang="nl-NL" sz="2700" b="1" dirty="0" smtClean="0">
                <a:latin typeface="+mn-lt"/>
              </a:rPr>
              <a:t>, Amsterdam. </a:t>
            </a:r>
            <a:r>
              <a:rPr lang="nl-NL" sz="2700" b="1" dirty="0">
                <a:latin typeface="+mn-lt"/>
              </a:rPr>
              <a:t>Deelnemers: J.J. </a:t>
            </a:r>
            <a:r>
              <a:rPr lang="nl-NL" sz="2700" b="1" dirty="0" err="1">
                <a:latin typeface="+mn-lt"/>
              </a:rPr>
              <a:t>Laghuwitz</a:t>
            </a:r>
            <a:r>
              <a:rPr lang="nl-NL" sz="2700" b="1" dirty="0">
                <a:latin typeface="+mn-lt"/>
              </a:rPr>
              <a:t>, </a:t>
            </a:r>
            <a:r>
              <a:rPr lang="nl-NL" sz="2700" b="1" dirty="0" smtClean="0">
                <a:solidFill>
                  <a:srgbClr val="0070C0"/>
                </a:solidFill>
                <a:latin typeface="+mn-lt"/>
              </a:rPr>
              <a:t>A. Kerkhoven</a:t>
            </a:r>
            <a:r>
              <a:rPr lang="nl-NL" sz="2700" b="1" dirty="0">
                <a:solidFill>
                  <a:srgbClr val="0070C0"/>
                </a:solidFill>
                <a:latin typeface="+mn-lt"/>
              </a:rPr>
              <a:t>, </a:t>
            </a:r>
            <a:r>
              <a:rPr lang="nl-NL" sz="2700" b="1" dirty="0" err="1">
                <a:latin typeface="+mn-lt"/>
              </a:rPr>
              <a:t>Arn</a:t>
            </a:r>
            <a:r>
              <a:rPr lang="nl-NL" sz="2700" b="1" dirty="0">
                <a:latin typeface="+mn-lt"/>
              </a:rPr>
              <a:t>. Van den Biesen, F.H. Koenen en </a:t>
            </a:r>
            <a:r>
              <a:rPr lang="nl-NL" sz="2700" b="1" dirty="0">
                <a:solidFill>
                  <a:srgbClr val="00B050"/>
                </a:solidFill>
                <a:latin typeface="+mn-lt"/>
              </a:rPr>
              <a:t>A.D. Loman Jr.</a:t>
            </a:r>
            <a:r>
              <a:rPr lang="nl-NL" sz="2400" b="1" dirty="0" smtClean="0">
                <a:latin typeface="+mn-lt"/>
              </a:rPr>
              <a:t/>
            </a:r>
            <a:br>
              <a:rPr lang="nl-NL" sz="2400" b="1" dirty="0" smtClean="0">
                <a:latin typeface="+mn-lt"/>
              </a:rPr>
            </a:br>
            <a:r>
              <a:rPr lang="nl-NL" sz="2400" b="1" dirty="0" smtClean="0">
                <a:latin typeface="+mn-lt"/>
              </a:rPr>
              <a:t/>
            </a:r>
            <a:br>
              <a:rPr lang="nl-NL" sz="2400" b="1" dirty="0" smtClean="0">
                <a:latin typeface="+mn-lt"/>
              </a:rPr>
            </a:br>
            <a:r>
              <a:rPr lang="nl-NL" sz="2400" b="1" dirty="0" smtClean="0">
                <a:latin typeface="+mn-lt"/>
              </a:rPr>
              <a:t/>
            </a:r>
            <a:br>
              <a:rPr lang="nl-NL" sz="2400" b="1" dirty="0" smtClean="0">
                <a:latin typeface="+mn-lt"/>
              </a:rPr>
            </a:br>
            <a:r>
              <a:rPr lang="nl-NL" sz="2400" b="1" dirty="0" smtClean="0">
                <a:latin typeface="+mn-lt"/>
              </a:rPr>
              <a:t/>
            </a:r>
            <a:br>
              <a:rPr lang="nl-NL" sz="2400" b="1" dirty="0" smtClean="0">
                <a:latin typeface="+mn-lt"/>
              </a:rPr>
            </a:br>
            <a:r>
              <a:rPr lang="nl-NL" sz="2400" b="1" dirty="0" smtClean="0">
                <a:latin typeface="+mn-lt"/>
              </a:rPr>
              <a:t/>
            </a:r>
            <a:br>
              <a:rPr lang="nl-NL" sz="2400" b="1" dirty="0" smtClean="0">
                <a:latin typeface="+mn-lt"/>
              </a:rPr>
            </a:br>
            <a:r>
              <a:rPr lang="nl-NL" sz="2400" b="1" dirty="0" smtClean="0">
                <a:latin typeface="+mn-lt"/>
              </a:rPr>
              <a:t/>
            </a:r>
            <a:br>
              <a:rPr lang="nl-NL" sz="2400" b="1" dirty="0" smtClean="0">
                <a:latin typeface="+mn-lt"/>
              </a:rPr>
            </a:br>
            <a:r>
              <a:rPr lang="nl-NL" sz="2400" b="1" dirty="0" smtClean="0">
                <a:latin typeface="+mn-lt"/>
              </a:rPr>
              <a:t/>
            </a:r>
            <a:br>
              <a:rPr lang="nl-NL" sz="2400" b="1" dirty="0" smtClean="0">
                <a:latin typeface="+mn-lt"/>
              </a:rPr>
            </a:br>
            <a:r>
              <a:rPr lang="nl-NL" sz="2400" b="1" dirty="0" smtClean="0">
                <a:latin typeface="+mn-lt"/>
              </a:rPr>
              <a:t> </a:t>
            </a:r>
            <a:endParaRPr lang="nl-NL" sz="2400" b="1" dirty="0">
              <a:latin typeface="+mn-lt"/>
            </a:endParaRPr>
          </a:p>
        </p:txBody>
      </p:sp>
    </p:spTree>
    <p:extLst>
      <p:ext uri="{BB962C8B-B14F-4D97-AF65-F5344CB8AC3E}">
        <p14:creationId xmlns:p14="http://schemas.microsoft.com/office/powerpoint/2010/main" val="4671933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4196142" cy="1033907"/>
          </a:xfrm>
        </p:spPr>
        <p:txBody>
          <a:bodyPr>
            <a:normAutofit/>
          </a:bodyPr>
          <a:lstStyle/>
          <a:p>
            <a:r>
              <a:rPr lang="nl-NL" sz="4000" b="1" dirty="0" smtClean="0">
                <a:latin typeface="+mn-lt"/>
              </a:rPr>
              <a:t> Eindstand 1886</a:t>
            </a:r>
            <a:endParaRPr lang="nl-NL" sz="4000" b="1" dirty="0">
              <a:latin typeface="+mn-lt"/>
            </a:endParaRPr>
          </a:p>
        </p:txBody>
      </p:sp>
      <p:pic>
        <p:nvPicPr>
          <p:cNvPr id="5" name="Tijdelijke aanduiding voor inhoud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134318" y="1399032"/>
            <a:ext cx="3613050" cy="5074920"/>
          </a:xfrm>
        </p:spPr>
      </p:pic>
      <p:pic>
        <p:nvPicPr>
          <p:cNvPr id="8" name="Tijdelijke aanduiding voor inhoud 7"/>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5034342" y="365125"/>
            <a:ext cx="6057330" cy="6108827"/>
          </a:xfrm>
        </p:spPr>
      </p:pic>
    </p:spTree>
    <p:extLst>
      <p:ext uri="{BB962C8B-B14F-4D97-AF65-F5344CB8AC3E}">
        <p14:creationId xmlns:p14="http://schemas.microsoft.com/office/powerpoint/2010/main" val="27417765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10515600" cy="1133856"/>
          </a:xfrm>
        </p:spPr>
        <p:txBody>
          <a:bodyPr>
            <a:normAutofit/>
          </a:bodyPr>
          <a:lstStyle/>
          <a:p>
            <a:r>
              <a:rPr lang="nl-NL" sz="3100" b="1" i="1" dirty="0">
                <a:latin typeface="+mn-lt"/>
              </a:rPr>
              <a:t>De Kampioen 4:4, april 1887</a:t>
            </a:r>
            <a:r>
              <a:rPr lang="nl-NL" sz="3100" b="1" dirty="0">
                <a:latin typeface="+mn-lt"/>
              </a:rPr>
              <a:t>. 140. A.R.W. Kerkhoven naar </a:t>
            </a:r>
            <a:r>
              <a:rPr lang="nl-NL" sz="3100" b="1" dirty="0" smtClean="0">
                <a:latin typeface="+mn-lt"/>
              </a:rPr>
              <a:t>Delft</a:t>
            </a:r>
            <a:r>
              <a:rPr lang="nl-NL" b="1" dirty="0" smtClean="0"/>
              <a:t/>
            </a:r>
            <a:br>
              <a:rPr lang="nl-NL" b="1" dirty="0" smtClean="0"/>
            </a:br>
            <a:endParaRPr lang="nl-NL" dirty="0"/>
          </a:p>
        </p:txBody>
      </p:sp>
      <p:sp>
        <p:nvSpPr>
          <p:cNvPr id="4" name="Tijdelijke aanduiding voor tekst 3"/>
          <p:cNvSpPr>
            <a:spLocks noGrp="1"/>
          </p:cNvSpPr>
          <p:nvPr>
            <p:ph type="body" sz="half" idx="2"/>
          </p:nvPr>
        </p:nvSpPr>
        <p:spPr>
          <a:xfrm>
            <a:off x="839789" y="1746504"/>
            <a:ext cx="3896804" cy="4122484"/>
          </a:xfrm>
        </p:spPr>
        <p:txBody>
          <a:bodyPr>
            <a:normAutofit/>
          </a:bodyPr>
          <a:lstStyle/>
          <a:p>
            <a:r>
              <a:rPr lang="nl-NL" sz="2400" b="1" i="1" dirty="0"/>
              <a:t>De Kampioen 4:5, mei  1887</a:t>
            </a:r>
            <a:r>
              <a:rPr lang="nl-NL" sz="2400" b="1" dirty="0"/>
              <a:t>. </a:t>
            </a:r>
            <a:r>
              <a:rPr lang="nl-NL" sz="2400" dirty="0"/>
              <a:t/>
            </a:r>
            <a:br>
              <a:rPr lang="nl-NL" sz="2400" dirty="0"/>
            </a:br>
            <a:r>
              <a:rPr lang="nl-NL" sz="2400" dirty="0" smtClean="0"/>
              <a:t/>
            </a:r>
            <a:br>
              <a:rPr lang="nl-NL" sz="2400" dirty="0" smtClean="0"/>
            </a:br>
            <a:r>
              <a:rPr lang="nl-NL" sz="2400" dirty="0" smtClean="0"/>
              <a:t>Te </a:t>
            </a:r>
            <a:r>
              <a:rPr lang="nl-NL" sz="2400" dirty="0"/>
              <a:t>koop 54” New Rapid </a:t>
            </a:r>
            <a:r>
              <a:rPr lang="nl-NL" sz="2400" dirty="0" smtClean="0"/>
              <a:t>racer </a:t>
            </a:r>
            <a:r>
              <a:rPr lang="nl-NL" sz="2400" dirty="0"/>
              <a:t>(St. George’s Engineering </a:t>
            </a:r>
            <a:r>
              <a:rPr lang="nl-NL" sz="2400" dirty="0" err="1"/>
              <a:t>Co.</a:t>
            </a:r>
            <a:r>
              <a:rPr lang="nl-NL" sz="2400" dirty="0"/>
              <a:t>), zoo goed als nieuw,  met tangent-spaken, </a:t>
            </a:r>
            <a:r>
              <a:rPr lang="nl-NL" sz="2400" dirty="0" err="1"/>
              <a:t>Invincible</a:t>
            </a:r>
            <a:r>
              <a:rPr lang="nl-NL" sz="2400" dirty="0"/>
              <a:t> velling en </a:t>
            </a:r>
            <a:r>
              <a:rPr lang="nl-NL" sz="2400" dirty="0" err="1"/>
              <a:t>ball</a:t>
            </a:r>
            <a:r>
              <a:rPr lang="nl-NL" sz="2400" dirty="0"/>
              <a:t>-race-</a:t>
            </a:r>
            <a:r>
              <a:rPr lang="nl-NL" sz="2400" dirty="0" err="1"/>
              <a:t>pedals</a:t>
            </a:r>
            <a:r>
              <a:rPr lang="nl-NL" sz="2400" dirty="0"/>
              <a:t>, prijs f 140. </a:t>
            </a:r>
            <a:r>
              <a:rPr lang="nl-NL" sz="2400" b="1" dirty="0"/>
              <a:t>A.R.W. Kerkhoven, </a:t>
            </a:r>
            <a:r>
              <a:rPr lang="nl-NL" sz="2400" b="1" dirty="0" err="1"/>
              <a:t>Koornmarkt</a:t>
            </a:r>
            <a:r>
              <a:rPr lang="nl-NL" sz="2400" b="1" dirty="0"/>
              <a:t> 32, Delft</a:t>
            </a:r>
            <a:r>
              <a:rPr lang="nl-NL" sz="2400" b="1" dirty="0" smtClean="0"/>
              <a:t>.</a:t>
            </a:r>
            <a:br>
              <a:rPr lang="nl-NL" sz="2400" b="1" dirty="0" smtClean="0"/>
            </a:br>
            <a:r>
              <a:rPr lang="nl-NL" sz="2400" b="1" dirty="0" smtClean="0"/>
              <a:t> 		    Ca. 1900 --&gt;</a:t>
            </a:r>
            <a:endParaRPr lang="nl-NL" sz="2400" dirty="0"/>
          </a:p>
        </p:txBody>
      </p:sp>
      <p:pic>
        <p:nvPicPr>
          <p:cNvPr id="2050" name="Picture 2" descr="http://www.achterdegevelsvandelft.nl/huizen/Koornmarkt%2032_files/3-Koornmarkt32-ca1900-ref79200-web495.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212080" y="1746504"/>
            <a:ext cx="5797296" cy="3849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7020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20040"/>
            <a:ext cx="6577584" cy="5788152"/>
          </a:xfrm>
        </p:spPr>
        <p:txBody>
          <a:bodyPr>
            <a:normAutofit/>
          </a:bodyPr>
          <a:lstStyle/>
          <a:p>
            <a:r>
              <a:rPr lang="nl-NL" sz="3200" b="1" dirty="0" smtClean="0">
                <a:solidFill>
                  <a:srgbClr val="0070C0"/>
                </a:solidFill>
                <a:latin typeface="+mn-lt"/>
              </a:rPr>
              <a:t>Delft: </a:t>
            </a:r>
            <a:r>
              <a:rPr lang="nl-NL" sz="3200" b="1" dirty="0" err="1" smtClean="0">
                <a:solidFill>
                  <a:srgbClr val="0070C0"/>
                </a:solidFill>
                <a:latin typeface="+mn-lt"/>
              </a:rPr>
              <a:t>Koornmarkt</a:t>
            </a:r>
            <a:r>
              <a:rPr lang="nl-NL" sz="3200" b="1" dirty="0" smtClean="0">
                <a:solidFill>
                  <a:srgbClr val="0070C0"/>
                </a:solidFill>
                <a:latin typeface="+mn-lt"/>
              </a:rPr>
              <a:t> 32</a:t>
            </a:r>
            <a:r>
              <a:rPr lang="nl-NL" sz="2800" dirty="0" smtClean="0">
                <a:latin typeface="+mn-lt"/>
              </a:rPr>
              <a:t/>
            </a:r>
            <a:br>
              <a:rPr lang="nl-NL" sz="2800" dirty="0" smtClean="0">
                <a:latin typeface="+mn-lt"/>
              </a:rPr>
            </a:br>
            <a:r>
              <a:rPr lang="nl-NL" sz="2800" dirty="0" smtClean="0">
                <a:latin typeface="+mn-lt"/>
              </a:rPr>
              <a:t> </a:t>
            </a:r>
            <a:br>
              <a:rPr lang="nl-NL" sz="2800" dirty="0" smtClean="0">
                <a:latin typeface="+mn-lt"/>
              </a:rPr>
            </a:br>
            <a:r>
              <a:rPr lang="nl-NL" sz="2800" b="1" dirty="0" smtClean="0">
                <a:latin typeface="+mn-lt"/>
              </a:rPr>
              <a:t>Eén </a:t>
            </a:r>
            <a:r>
              <a:rPr lang="nl-NL" sz="2800" b="1" dirty="0">
                <a:latin typeface="+mn-lt"/>
              </a:rPr>
              <a:t>van de huurders was de dolerend predikant C.W.J. van Lummel</a:t>
            </a:r>
            <a:r>
              <a:rPr lang="nl-NL" sz="2800" dirty="0">
                <a:latin typeface="+mn-lt"/>
              </a:rPr>
              <a:t>, een begenadigd spreker en erelid van de </a:t>
            </a:r>
            <a:r>
              <a:rPr lang="nl-NL" sz="2800" dirty="0" err="1">
                <a:latin typeface="+mn-lt"/>
              </a:rPr>
              <a:t>Anti-Revolutionaire</a:t>
            </a:r>
            <a:r>
              <a:rPr lang="nl-NL" sz="2800" dirty="0">
                <a:latin typeface="+mn-lt"/>
              </a:rPr>
              <a:t> kiesvereniging 'Nederland en Oranje'. Van de twintig jaar dat hij in de gereformeerde kerk op het Achterom op de kansel stond, </a:t>
            </a:r>
            <a:r>
              <a:rPr lang="nl-NL" sz="2800" b="1" dirty="0">
                <a:latin typeface="+mn-lt"/>
              </a:rPr>
              <a:t>woonde hij van 1889 tot 1896 zeven jaar in dit huis.</a:t>
            </a:r>
            <a:r>
              <a:rPr lang="nl-NL" sz="2800" dirty="0">
                <a:latin typeface="+mn-lt"/>
              </a:rPr>
              <a:t> </a:t>
            </a:r>
            <a:r>
              <a:rPr lang="nl-NL" sz="2800" b="1" dirty="0">
                <a:latin typeface="+mn-lt"/>
              </a:rPr>
              <a:t>Als secretaris van de landelijke </a:t>
            </a:r>
            <a:r>
              <a:rPr lang="nl-NL" sz="2800" b="1" dirty="0" err="1">
                <a:latin typeface="+mn-lt"/>
              </a:rPr>
              <a:t>Anti-Revolutionaire</a:t>
            </a:r>
            <a:r>
              <a:rPr lang="nl-NL" sz="2800" b="1" dirty="0">
                <a:latin typeface="+mn-lt"/>
              </a:rPr>
              <a:t> Partij kreeg Van Lummel regelmatig Abraham Kuyper op de </a:t>
            </a:r>
            <a:r>
              <a:rPr lang="nl-NL" sz="2800" b="1" dirty="0" smtClean="0">
                <a:latin typeface="+mn-lt"/>
              </a:rPr>
              <a:t>thee.</a:t>
            </a:r>
            <a:endParaRPr lang="nl-NL" sz="2800" b="1" dirty="0">
              <a:latin typeface="+mn-lt"/>
            </a:endParaRPr>
          </a:p>
        </p:txBody>
      </p:sp>
      <p:pic>
        <p:nvPicPr>
          <p:cNvPr id="3074" name="Picture 2" descr="http://www.achterdegevelsvandelft.nl/huizen/Koornmarkt%2032_files/1a-Koornmarkt32-web250.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598664" y="667512"/>
            <a:ext cx="3785616" cy="54406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95766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3200" b="1" dirty="0" smtClean="0">
                <a:latin typeface="+mn-lt"/>
              </a:rPr>
              <a:t>1887-1889 Adriaan, Nederlandse topwielrenner </a:t>
            </a:r>
            <a:endParaRPr lang="nl-NL" sz="3200" b="1" dirty="0">
              <a:latin typeface="+mn-lt"/>
            </a:endParaRPr>
          </a:p>
        </p:txBody>
      </p:sp>
      <p:sp>
        <p:nvSpPr>
          <p:cNvPr id="3" name="Tijdelijke aanduiding voor inhoud 2"/>
          <p:cNvSpPr>
            <a:spLocks noGrp="1"/>
          </p:cNvSpPr>
          <p:nvPr>
            <p:ph idx="1"/>
          </p:nvPr>
        </p:nvSpPr>
        <p:spPr>
          <a:xfrm>
            <a:off x="838200" y="1825624"/>
            <a:ext cx="10515600" cy="4922647"/>
          </a:xfrm>
        </p:spPr>
        <p:txBody>
          <a:bodyPr>
            <a:normAutofit/>
          </a:bodyPr>
          <a:lstStyle/>
          <a:p>
            <a:pPr marL="0" indent="0">
              <a:buNone/>
            </a:pPr>
            <a:r>
              <a:rPr lang="nl-NL" sz="2400" b="1" dirty="0" err="1" smtClean="0"/>
              <a:t>Crefeld</a:t>
            </a:r>
            <a:r>
              <a:rPr lang="nl-NL" sz="2400" b="1" dirty="0" smtClean="0"/>
              <a:t>, </a:t>
            </a:r>
            <a:r>
              <a:rPr lang="nl-NL" sz="2400" b="1" dirty="0" err="1" smtClean="0"/>
              <a:t>Dld</a:t>
            </a:r>
            <a:r>
              <a:rPr lang="nl-NL" sz="2400" b="1" dirty="0" smtClean="0"/>
              <a:t>., September </a:t>
            </a:r>
            <a:r>
              <a:rPr lang="nl-NL" sz="2400" b="1" dirty="0"/>
              <a:t>1887.</a:t>
            </a:r>
            <a:br>
              <a:rPr lang="nl-NL" sz="2400" b="1" dirty="0"/>
            </a:br>
            <a:r>
              <a:rPr lang="nl-NL" sz="2400" b="1" dirty="0" smtClean="0"/>
              <a:t>Wedstrijd </a:t>
            </a:r>
            <a:r>
              <a:rPr lang="nl-NL" sz="2400" b="1" dirty="0"/>
              <a:t>voor tweewielers 2000 </a:t>
            </a:r>
            <a:r>
              <a:rPr lang="nl-NL" sz="2400" b="1" dirty="0" smtClean="0"/>
              <a:t>meter, eerste prijs </a:t>
            </a:r>
            <a:r>
              <a:rPr lang="nl-NL" sz="2400" b="1" dirty="0"/>
              <a:t>Eggersman </a:t>
            </a:r>
            <a:r>
              <a:rPr lang="nl-NL" sz="2400" b="1" dirty="0" smtClean="0"/>
              <a:t>(</a:t>
            </a:r>
            <a:r>
              <a:rPr lang="nl-NL" sz="2400" b="1" dirty="0" err="1" smtClean="0"/>
              <a:t>Dld</a:t>
            </a:r>
            <a:r>
              <a:rPr lang="nl-NL" sz="2400" b="1" dirty="0" smtClean="0"/>
              <a:t>), 3.44 </a:t>
            </a:r>
            <a:r>
              <a:rPr lang="nl-NL" sz="2400" b="1" dirty="0"/>
              <a:t>1/5, </a:t>
            </a:r>
            <a:r>
              <a:rPr lang="nl-NL" sz="2400" b="1" dirty="0" smtClean="0">
                <a:solidFill>
                  <a:srgbClr val="0070C0"/>
                </a:solidFill>
              </a:rPr>
              <a:t>tweede Kerkhoven </a:t>
            </a:r>
            <a:r>
              <a:rPr lang="nl-NL" sz="2400" b="1" dirty="0">
                <a:solidFill>
                  <a:srgbClr val="0070C0"/>
                </a:solidFill>
              </a:rPr>
              <a:t>3.46</a:t>
            </a:r>
            <a:r>
              <a:rPr lang="nl-NL" sz="2400" b="1" dirty="0" smtClean="0"/>
              <a:t>.</a:t>
            </a:r>
            <a:br>
              <a:rPr lang="nl-NL" sz="2400" b="1" dirty="0" smtClean="0"/>
            </a:br>
            <a:r>
              <a:rPr lang="nl-NL" sz="2400" b="1" dirty="0" smtClean="0"/>
              <a:t/>
            </a:r>
            <a:br>
              <a:rPr lang="nl-NL" sz="2400" b="1" dirty="0" smtClean="0"/>
            </a:br>
            <a:r>
              <a:rPr lang="nl-NL" sz="2400" b="1" dirty="0"/>
              <a:t>De Kampioen 5:1, januari 1888</a:t>
            </a:r>
            <a:r>
              <a:rPr lang="nl-NL" sz="2400" b="1" dirty="0" smtClean="0"/>
              <a:t>. </a:t>
            </a:r>
            <a:r>
              <a:rPr lang="nl-NL" sz="2400" b="1" dirty="0" err="1" smtClean="0">
                <a:solidFill>
                  <a:srgbClr val="0070C0"/>
                </a:solidFill>
              </a:rPr>
              <a:t>Delftsche</a:t>
            </a:r>
            <a:r>
              <a:rPr lang="nl-NL" sz="2400" b="1" dirty="0" smtClean="0">
                <a:solidFill>
                  <a:srgbClr val="0070C0"/>
                </a:solidFill>
              </a:rPr>
              <a:t> </a:t>
            </a:r>
            <a:r>
              <a:rPr lang="nl-NL" sz="2400" b="1" dirty="0">
                <a:solidFill>
                  <a:srgbClr val="0070C0"/>
                </a:solidFill>
              </a:rPr>
              <a:t>Studenten Vélocipède-Club. </a:t>
            </a:r>
            <a:r>
              <a:rPr lang="nl-NL" sz="2400" b="1" dirty="0" smtClean="0"/>
              <a:t>Nieuw bestuur: </a:t>
            </a:r>
            <a:r>
              <a:rPr lang="nl-NL" sz="2400" b="1" dirty="0" err="1" smtClean="0"/>
              <a:t>A.Th</a:t>
            </a:r>
            <a:r>
              <a:rPr lang="nl-NL" sz="2400" b="1" dirty="0"/>
              <a:t>. Baert, President, M. van </a:t>
            </a:r>
            <a:r>
              <a:rPr lang="nl-NL" sz="2400" b="1" dirty="0" err="1"/>
              <a:t>Regteren</a:t>
            </a:r>
            <a:r>
              <a:rPr lang="nl-NL" sz="2400" b="1" dirty="0"/>
              <a:t> Altena, Secretaris</a:t>
            </a:r>
            <a:r>
              <a:rPr lang="nl-NL" sz="2400" b="1" dirty="0" smtClean="0"/>
              <a:t>, </a:t>
            </a:r>
            <a:r>
              <a:rPr lang="nl-NL" sz="2400" b="1" dirty="0">
                <a:solidFill>
                  <a:srgbClr val="0070C0"/>
                </a:solidFill>
              </a:rPr>
              <a:t>A.R.W. </a:t>
            </a:r>
            <a:r>
              <a:rPr lang="nl-NL" sz="2400" b="1" dirty="0" smtClean="0">
                <a:solidFill>
                  <a:srgbClr val="0070C0"/>
                </a:solidFill>
              </a:rPr>
              <a:t>Kerkhoven</a:t>
            </a:r>
            <a:r>
              <a:rPr lang="nl-NL" sz="2400" b="1" dirty="0">
                <a:solidFill>
                  <a:srgbClr val="0070C0"/>
                </a:solidFill>
              </a:rPr>
              <a:t>, </a:t>
            </a:r>
            <a:r>
              <a:rPr lang="nl-NL" sz="2400" b="1" dirty="0" smtClean="0">
                <a:solidFill>
                  <a:srgbClr val="0070C0"/>
                </a:solidFill>
              </a:rPr>
              <a:t>Commissaris.</a:t>
            </a:r>
            <a:br>
              <a:rPr lang="nl-NL" sz="2400" b="1" dirty="0" smtClean="0">
                <a:solidFill>
                  <a:srgbClr val="0070C0"/>
                </a:solidFill>
              </a:rPr>
            </a:br>
            <a:r>
              <a:rPr lang="nl-NL" sz="2400" b="1" dirty="0" smtClean="0">
                <a:solidFill>
                  <a:srgbClr val="0070C0"/>
                </a:solidFill>
              </a:rPr>
              <a:t/>
            </a:r>
            <a:br>
              <a:rPr lang="nl-NL" sz="2400" b="1" dirty="0" smtClean="0">
                <a:solidFill>
                  <a:srgbClr val="0070C0"/>
                </a:solidFill>
              </a:rPr>
            </a:br>
            <a:r>
              <a:rPr lang="nl-NL" sz="2400" b="1" dirty="0" smtClean="0"/>
              <a:t>Amsterdam </a:t>
            </a:r>
            <a:r>
              <a:rPr lang="nl-NL" sz="2400" b="1" dirty="0"/>
              <a:t>30 juni 1888.</a:t>
            </a:r>
            <a:br>
              <a:rPr lang="nl-NL" sz="2400" b="1" dirty="0"/>
            </a:br>
            <a:r>
              <a:rPr lang="nl-NL" sz="2400" b="1" dirty="0" smtClean="0"/>
              <a:t>Tandem-wedstrijd </a:t>
            </a:r>
            <a:r>
              <a:rPr lang="nl-NL" sz="2400" b="1" dirty="0"/>
              <a:t>3 km. 1. Van </a:t>
            </a:r>
            <a:r>
              <a:rPr lang="nl-NL" sz="2400" b="1" dirty="0" err="1"/>
              <a:t>Pallandt-Thiebout</a:t>
            </a:r>
            <a:r>
              <a:rPr lang="nl-NL" sz="2400" b="1" dirty="0"/>
              <a:t>, </a:t>
            </a:r>
            <a:r>
              <a:rPr lang="nl-NL" sz="2400" b="1" dirty="0">
                <a:solidFill>
                  <a:srgbClr val="0070C0"/>
                </a:solidFill>
              </a:rPr>
              <a:t>2. Kerkhoven-</a:t>
            </a:r>
            <a:r>
              <a:rPr lang="nl-NL" sz="2400" b="1" dirty="0" err="1">
                <a:solidFill>
                  <a:srgbClr val="0070C0"/>
                </a:solidFill>
              </a:rPr>
              <a:t>Couvée</a:t>
            </a:r>
            <a:r>
              <a:rPr lang="nl-NL" sz="2400" b="1" dirty="0"/>
              <a:t>, 3. Scheltema </a:t>
            </a:r>
            <a:r>
              <a:rPr lang="nl-NL" sz="2400" b="1" dirty="0" err="1"/>
              <a:t>Beduin-Nibbrig</a:t>
            </a:r>
            <a:r>
              <a:rPr lang="nl-NL" sz="2400" b="1" dirty="0" smtClean="0"/>
              <a:t>.</a:t>
            </a:r>
            <a:r>
              <a:rPr lang="nl-NL" sz="2400" b="1" dirty="0"/>
              <a:t> Stevige buien, harde wind en koud. </a:t>
            </a:r>
            <a:br>
              <a:rPr lang="nl-NL" sz="2400" b="1" dirty="0"/>
            </a:br>
            <a:endParaRPr lang="nl-NL" sz="2400" b="1" dirty="0">
              <a:solidFill>
                <a:srgbClr val="0070C0"/>
              </a:solidFill>
            </a:endParaRPr>
          </a:p>
        </p:txBody>
      </p:sp>
    </p:spTree>
    <p:extLst>
      <p:ext uri="{BB962C8B-B14F-4D97-AF65-F5344CB8AC3E}">
        <p14:creationId xmlns:p14="http://schemas.microsoft.com/office/powerpoint/2010/main" val="27522697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67842" y="667511"/>
            <a:ext cx="10515600" cy="777241"/>
          </a:xfrm>
        </p:spPr>
        <p:txBody>
          <a:bodyPr>
            <a:normAutofit fontScale="90000"/>
          </a:bodyPr>
          <a:lstStyle/>
          <a:p>
            <a:r>
              <a:rPr lang="nl-NL" dirty="0" smtClean="0"/>
              <a:t/>
            </a:r>
            <a:br>
              <a:rPr lang="nl-NL" dirty="0" smtClean="0"/>
            </a:br>
            <a:r>
              <a:rPr lang="nl-NL" dirty="0" smtClean="0"/>
              <a:t/>
            </a:r>
            <a:br>
              <a:rPr lang="nl-NL" dirty="0" smtClean="0"/>
            </a:br>
            <a:r>
              <a:rPr lang="nl-NL" dirty="0" smtClean="0"/>
              <a:t/>
            </a:r>
            <a:br>
              <a:rPr lang="nl-NL" dirty="0" smtClean="0"/>
            </a:br>
            <a:r>
              <a:rPr lang="nl-NL" sz="4000" b="1" dirty="0" smtClean="0">
                <a:latin typeface="+mn-lt"/>
              </a:rPr>
              <a:t>Allerlei modellen driewielers</a:t>
            </a:r>
            <a:endParaRPr lang="nl-NL" sz="4000" b="1" dirty="0">
              <a:latin typeface="+mn-lt"/>
            </a:endParaRPr>
          </a:p>
        </p:txBody>
      </p:sp>
      <p:sp>
        <p:nvSpPr>
          <p:cNvPr id="3" name="Tijdelijke aanduiding voor tekst 2"/>
          <p:cNvSpPr>
            <a:spLocks noGrp="1"/>
          </p:cNvSpPr>
          <p:nvPr>
            <p:ph type="body" idx="1"/>
          </p:nvPr>
        </p:nvSpPr>
        <p:spPr>
          <a:xfrm>
            <a:off x="1636776" y="2514601"/>
            <a:ext cx="841248" cy="1837943"/>
          </a:xfrm>
        </p:spPr>
        <p:txBody>
          <a:bodyPr/>
          <a:lstStyle/>
          <a:p>
            <a:endParaRPr lang="nl-NL" dirty="0"/>
          </a:p>
        </p:txBody>
      </p:sp>
      <p:pic>
        <p:nvPicPr>
          <p:cNvPr id="5" name="Afbeelding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69080" y="1664208"/>
            <a:ext cx="3072384" cy="4123944"/>
          </a:xfrm>
          <a:prstGeom prst="rect">
            <a:avLst/>
          </a:prstGeom>
        </p:spPr>
      </p:pic>
      <p:pic>
        <p:nvPicPr>
          <p:cNvPr id="7" name="Afbeelding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2688" y="1600200"/>
            <a:ext cx="2935224" cy="4297680"/>
          </a:xfrm>
          <a:prstGeom prst="rect">
            <a:avLst/>
          </a:prstGeom>
        </p:spPr>
      </p:pic>
      <p:pic>
        <p:nvPicPr>
          <p:cNvPr id="9" name="Afbeelding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42632" y="1664208"/>
            <a:ext cx="3227832" cy="4123944"/>
          </a:xfrm>
          <a:prstGeom prst="rect">
            <a:avLst/>
          </a:prstGeom>
        </p:spPr>
      </p:pic>
    </p:spTree>
    <p:extLst>
      <p:ext uri="{BB962C8B-B14F-4D97-AF65-F5344CB8AC3E}">
        <p14:creationId xmlns:p14="http://schemas.microsoft.com/office/powerpoint/2010/main" val="34164953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38328"/>
            <a:ext cx="10515600" cy="6254496"/>
          </a:xfrm>
        </p:spPr>
        <p:txBody>
          <a:bodyPr>
            <a:normAutofit fontScale="90000"/>
          </a:bodyPr>
          <a:lstStyle/>
          <a:p>
            <a:pPr>
              <a:lnSpc>
                <a:spcPct val="100000"/>
              </a:lnSpc>
            </a:pPr>
            <a:r>
              <a:rPr lang="nl-NL" sz="2400" b="1" dirty="0" smtClean="0">
                <a:latin typeface="+mn-lt"/>
              </a:rPr>
              <a:t/>
            </a:r>
            <a:br>
              <a:rPr lang="nl-NL" sz="2400" b="1" dirty="0" smtClean="0">
                <a:latin typeface="+mn-lt"/>
              </a:rPr>
            </a:br>
            <a:r>
              <a:rPr lang="nl-NL" sz="2400" b="1" dirty="0" smtClean="0">
                <a:latin typeface="+mn-lt"/>
              </a:rPr>
              <a:t/>
            </a:r>
            <a:br>
              <a:rPr lang="nl-NL" sz="2400" b="1" dirty="0" smtClean="0">
                <a:latin typeface="+mn-lt"/>
              </a:rPr>
            </a:br>
            <a:r>
              <a:rPr lang="nl-NL" sz="2400" b="1" dirty="0" smtClean="0">
                <a:latin typeface="+mn-lt"/>
              </a:rPr>
              <a:t/>
            </a:r>
            <a:br>
              <a:rPr lang="nl-NL" sz="2400" b="1" dirty="0" smtClean="0">
                <a:latin typeface="+mn-lt"/>
              </a:rPr>
            </a:br>
            <a:r>
              <a:rPr lang="nl-NL" sz="2400" b="1" dirty="0" smtClean="0">
                <a:latin typeface="+mn-lt"/>
              </a:rPr>
              <a:t/>
            </a:r>
            <a:br>
              <a:rPr lang="nl-NL" sz="2400" b="1" dirty="0" smtClean="0">
                <a:latin typeface="+mn-lt"/>
              </a:rPr>
            </a:br>
            <a:r>
              <a:rPr lang="nl-NL" sz="2700" b="1" dirty="0" smtClean="0">
                <a:latin typeface="+mn-lt"/>
              </a:rPr>
              <a:t>Nijmegen, 3 augustus 1888</a:t>
            </a:r>
            <a:br>
              <a:rPr lang="nl-NL" sz="2700" b="1" dirty="0" smtClean="0">
                <a:latin typeface="+mn-lt"/>
              </a:rPr>
            </a:br>
            <a:r>
              <a:rPr lang="nl-NL" sz="2700" b="1" dirty="0" smtClean="0">
                <a:solidFill>
                  <a:srgbClr val="FF0000"/>
                </a:solidFill>
                <a:latin typeface="+mn-lt"/>
              </a:rPr>
              <a:t>Tweepersoons-tweewielers</a:t>
            </a:r>
            <a:r>
              <a:rPr lang="nl-NL" sz="2700" b="1" dirty="0">
                <a:solidFill>
                  <a:srgbClr val="0070C0"/>
                </a:solidFill>
                <a:latin typeface="+mn-lt"/>
              </a:rPr>
              <a:t>, </a:t>
            </a:r>
            <a:r>
              <a:rPr lang="nl-NL" sz="2700" b="1" dirty="0">
                <a:latin typeface="+mn-lt"/>
              </a:rPr>
              <a:t>2000 M.: eerste pr., </a:t>
            </a:r>
            <a:r>
              <a:rPr lang="nl-NL" sz="2700" b="1" dirty="0" err="1">
                <a:latin typeface="+mn-lt"/>
              </a:rPr>
              <a:t>Huijsser</a:t>
            </a:r>
            <a:r>
              <a:rPr lang="nl-NL" sz="2700" b="1" dirty="0">
                <a:latin typeface="+mn-lt"/>
              </a:rPr>
              <a:t> en Ives;</a:t>
            </a:r>
            <a:r>
              <a:rPr lang="nl-NL" sz="2700" b="1" dirty="0">
                <a:solidFill>
                  <a:srgbClr val="0070C0"/>
                </a:solidFill>
                <a:latin typeface="+mn-lt"/>
              </a:rPr>
              <a:t> tweede pr. Kerkhoven en Van Raden; </a:t>
            </a:r>
            <a:r>
              <a:rPr lang="nl-NL" sz="2700" b="1" dirty="0">
                <a:latin typeface="+mn-lt"/>
              </a:rPr>
              <a:t>derde pr., Baron van </a:t>
            </a:r>
            <a:r>
              <a:rPr lang="nl-NL" sz="2700" b="1" dirty="0" err="1">
                <a:latin typeface="+mn-lt"/>
              </a:rPr>
              <a:t>Pallandt</a:t>
            </a:r>
            <a:r>
              <a:rPr lang="nl-NL" sz="2700" b="1" dirty="0">
                <a:latin typeface="+mn-lt"/>
              </a:rPr>
              <a:t> en </a:t>
            </a:r>
            <a:r>
              <a:rPr lang="nl-NL" sz="2700" b="1" dirty="0" err="1">
                <a:latin typeface="+mn-lt"/>
              </a:rPr>
              <a:t>Thiebout</a:t>
            </a:r>
            <a:r>
              <a:rPr lang="nl-NL" sz="2700" b="1" dirty="0">
                <a:latin typeface="+mn-lt"/>
              </a:rPr>
              <a:t>. “Het komt ons voor, dat deze rijwielen wel een weinig gevaarlijk zijn op </a:t>
            </a:r>
            <a:r>
              <a:rPr lang="nl-NL" sz="2700" b="1" dirty="0" err="1">
                <a:latin typeface="+mn-lt"/>
              </a:rPr>
              <a:t>eene</a:t>
            </a:r>
            <a:r>
              <a:rPr lang="nl-NL" sz="2700" b="1" dirty="0">
                <a:latin typeface="+mn-lt"/>
              </a:rPr>
              <a:t> wielerbaan</a:t>
            </a:r>
            <a:r>
              <a:rPr lang="nl-NL" sz="2700" b="1" dirty="0" smtClean="0">
                <a:latin typeface="+mn-lt"/>
              </a:rPr>
              <a:t>.”</a:t>
            </a:r>
            <a:r>
              <a:rPr lang="nl-NL" sz="2400" b="1" dirty="0" smtClean="0">
                <a:latin typeface="+mn-lt"/>
              </a:rPr>
              <a:t/>
            </a:r>
            <a:br>
              <a:rPr lang="nl-NL" sz="2400" b="1" dirty="0" smtClean="0">
                <a:latin typeface="+mn-lt"/>
              </a:rPr>
            </a:br>
            <a:r>
              <a:rPr lang="nl-NL" sz="2400" b="1" dirty="0" smtClean="0">
                <a:latin typeface="+mn-lt"/>
              </a:rPr>
              <a:t/>
            </a:r>
            <a:br>
              <a:rPr lang="nl-NL" sz="2400" b="1" dirty="0" smtClean="0">
                <a:latin typeface="+mn-lt"/>
              </a:rPr>
            </a:br>
            <a:r>
              <a:rPr lang="nl-NL" sz="2700" b="1" dirty="0" smtClean="0">
                <a:latin typeface="+mn-lt"/>
              </a:rPr>
              <a:t>Scheveningen, 8-9 september 1888</a:t>
            </a:r>
            <a:br>
              <a:rPr lang="nl-NL" sz="2700" b="1" dirty="0" smtClean="0">
                <a:latin typeface="+mn-lt"/>
              </a:rPr>
            </a:br>
            <a:r>
              <a:rPr lang="nl-NL" sz="2700" b="1" dirty="0" smtClean="0">
                <a:solidFill>
                  <a:srgbClr val="0070C0"/>
                </a:solidFill>
                <a:latin typeface="+mn-lt"/>
              </a:rPr>
              <a:t>Kunstrijden. </a:t>
            </a:r>
            <a:r>
              <a:rPr lang="nl-NL" sz="2700" b="1" dirty="0" smtClean="0">
                <a:latin typeface="+mn-lt"/>
              </a:rPr>
              <a:t>“'t </a:t>
            </a:r>
            <a:r>
              <a:rPr lang="nl-NL" sz="2700" b="1" dirty="0">
                <a:latin typeface="+mn-lt"/>
              </a:rPr>
              <a:t>Publiek scheen zeer ingenomen met die proeven, bestaande in los rijden, staande op 't zadel, liggende op 't zadel, staande op 't achterwiel, met 't achterwiel vooruit, of op een enkel </a:t>
            </a:r>
            <a:r>
              <a:rPr lang="nl-NL" sz="2700" b="1" dirty="0" smtClean="0">
                <a:latin typeface="+mn-lt"/>
              </a:rPr>
              <a:t>rad.”</a:t>
            </a:r>
            <a:r>
              <a:rPr lang="nl-NL" sz="2700" b="1" dirty="0" smtClean="0">
                <a:solidFill>
                  <a:srgbClr val="0070C0"/>
                </a:solidFill>
                <a:latin typeface="+mn-lt"/>
              </a:rPr>
              <a:t> De </a:t>
            </a:r>
            <a:r>
              <a:rPr lang="nl-NL" sz="2700" b="1" dirty="0">
                <a:solidFill>
                  <a:srgbClr val="0070C0"/>
                </a:solidFill>
                <a:latin typeface="+mn-lt"/>
              </a:rPr>
              <a:t>jury kende den 1en prijs toe aan den heer Loman (</a:t>
            </a:r>
            <a:r>
              <a:rPr lang="nl-NL" sz="2700" b="1" dirty="0" smtClean="0">
                <a:solidFill>
                  <a:srgbClr val="0070C0"/>
                </a:solidFill>
                <a:latin typeface="+mn-lt"/>
              </a:rPr>
              <a:t>Berlijn), </a:t>
            </a:r>
            <a:r>
              <a:rPr lang="nl-NL" sz="2700" b="1" dirty="0">
                <a:solidFill>
                  <a:srgbClr val="0070C0"/>
                </a:solidFill>
                <a:latin typeface="+mn-lt"/>
              </a:rPr>
              <a:t>den 2de pr. aan den heer Kerkhoven.</a:t>
            </a:r>
            <a:r>
              <a:rPr lang="nl-NL" sz="2700" dirty="0">
                <a:latin typeface="+mn-lt"/>
              </a:rPr>
              <a:t/>
            </a:r>
            <a:br>
              <a:rPr lang="nl-NL" sz="2700" dirty="0">
                <a:latin typeface="+mn-lt"/>
              </a:rPr>
            </a:br>
            <a:r>
              <a:rPr lang="nl-NL" sz="2700" b="1" dirty="0" smtClean="0">
                <a:latin typeface="+mn-lt"/>
              </a:rPr>
              <a:t>Idem:</a:t>
            </a:r>
            <a:r>
              <a:rPr lang="nl-NL" sz="2700" dirty="0" smtClean="0">
                <a:latin typeface="+mn-lt"/>
              </a:rPr>
              <a:t/>
            </a:r>
            <a:br>
              <a:rPr lang="nl-NL" sz="2700" dirty="0" smtClean="0">
                <a:latin typeface="+mn-lt"/>
              </a:rPr>
            </a:br>
            <a:r>
              <a:rPr lang="nl-NL" sz="2700" b="1" dirty="0" smtClean="0">
                <a:solidFill>
                  <a:srgbClr val="0070C0"/>
                </a:solidFill>
                <a:latin typeface="+mn-lt"/>
              </a:rPr>
              <a:t>Tweepersoons driewielers, </a:t>
            </a:r>
            <a:r>
              <a:rPr lang="nl-NL" sz="2700" b="1" dirty="0" smtClean="0">
                <a:solidFill>
                  <a:srgbClr val="FF0000"/>
                </a:solidFill>
                <a:latin typeface="+mn-lt"/>
              </a:rPr>
              <a:t>dame </a:t>
            </a:r>
            <a:r>
              <a:rPr lang="nl-NL" sz="2700" b="1" dirty="0">
                <a:solidFill>
                  <a:srgbClr val="FF0000"/>
                </a:solidFill>
                <a:latin typeface="+mn-lt"/>
              </a:rPr>
              <a:t>en </a:t>
            </a:r>
            <a:r>
              <a:rPr lang="nl-NL" sz="2700" b="1" dirty="0" smtClean="0">
                <a:solidFill>
                  <a:srgbClr val="FF0000"/>
                </a:solidFill>
                <a:latin typeface="+mn-lt"/>
              </a:rPr>
              <a:t>heer</a:t>
            </a:r>
            <a:r>
              <a:rPr lang="nl-NL" sz="2700" b="1" dirty="0" smtClean="0">
                <a:solidFill>
                  <a:srgbClr val="0070C0"/>
                </a:solidFill>
                <a:latin typeface="+mn-lt"/>
              </a:rPr>
              <a:t>. </a:t>
            </a:r>
            <a:r>
              <a:rPr lang="nl-NL" sz="2700" b="1" dirty="0" smtClean="0">
                <a:latin typeface="+mn-lt"/>
              </a:rPr>
              <a:t>800 </a:t>
            </a:r>
            <a:r>
              <a:rPr lang="nl-NL" sz="2700" b="1" dirty="0">
                <a:latin typeface="+mn-lt"/>
              </a:rPr>
              <a:t>M. (2 ronden</a:t>
            </a:r>
            <a:r>
              <a:rPr lang="nl-NL" sz="2700" b="1" dirty="0" smtClean="0">
                <a:latin typeface="+mn-lt"/>
              </a:rPr>
              <a:t>). “Deze </a:t>
            </a:r>
            <a:r>
              <a:rPr lang="nl-NL" sz="2700" b="1" dirty="0">
                <a:latin typeface="+mn-lt"/>
              </a:rPr>
              <a:t>wedstrijd was de </a:t>
            </a:r>
            <a:r>
              <a:rPr lang="nl-NL" sz="2700" b="1" dirty="0" err="1">
                <a:solidFill>
                  <a:srgbClr val="0070C0"/>
                </a:solidFill>
                <a:latin typeface="+mn-lt"/>
              </a:rPr>
              <a:t>great</a:t>
            </a:r>
            <a:r>
              <a:rPr lang="nl-NL" sz="2700" b="1" dirty="0">
                <a:solidFill>
                  <a:srgbClr val="0070C0"/>
                </a:solidFill>
                <a:latin typeface="+mn-lt"/>
              </a:rPr>
              <a:t> </a:t>
            </a:r>
            <a:r>
              <a:rPr lang="nl-NL" sz="2700" b="1" dirty="0" err="1">
                <a:solidFill>
                  <a:srgbClr val="0070C0"/>
                </a:solidFill>
                <a:latin typeface="+mn-lt"/>
              </a:rPr>
              <a:t>attraction</a:t>
            </a:r>
            <a:r>
              <a:rPr lang="nl-NL" sz="2700" b="1" dirty="0">
                <a:solidFill>
                  <a:srgbClr val="0070C0"/>
                </a:solidFill>
                <a:latin typeface="+mn-lt"/>
              </a:rPr>
              <a:t> van 't </a:t>
            </a:r>
            <a:r>
              <a:rPr lang="nl-NL" sz="2700" b="1" dirty="0" err="1">
                <a:solidFill>
                  <a:srgbClr val="0070C0"/>
                </a:solidFill>
                <a:latin typeface="+mn-lt"/>
              </a:rPr>
              <a:t>geheele</a:t>
            </a:r>
            <a:r>
              <a:rPr lang="nl-NL" sz="2700" b="1" dirty="0">
                <a:solidFill>
                  <a:srgbClr val="0070C0"/>
                </a:solidFill>
                <a:latin typeface="+mn-lt"/>
              </a:rPr>
              <a:t> </a:t>
            </a:r>
            <a:r>
              <a:rPr lang="nl-NL" sz="2700" b="1" dirty="0" smtClean="0">
                <a:solidFill>
                  <a:srgbClr val="0070C0"/>
                </a:solidFill>
                <a:latin typeface="+mn-lt"/>
              </a:rPr>
              <a:t>programma</a:t>
            </a:r>
            <a:r>
              <a:rPr lang="nl-NL" sz="2700" b="1" dirty="0" smtClean="0">
                <a:latin typeface="+mn-lt"/>
              </a:rPr>
              <a:t>, de </a:t>
            </a:r>
            <a:r>
              <a:rPr lang="nl-NL" sz="2700" b="1" dirty="0">
                <a:latin typeface="+mn-lt"/>
              </a:rPr>
              <a:t>vier ingeschreven paren </a:t>
            </a:r>
            <a:r>
              <a:rPr lang="nl-NL" sz="2700" b="1" dirty="0" smtClean="0">
                <a:latin typeface="+mn-lt"/>
              </a:rPr>
              <a:t>bleken </a:t>
            </a:r>
            <a:r>
              <a:rPr lang="nl-NL" sz="2700" b="1" dirty="0">
                <a:latin typeface="+mn-lt"/>
              </a:rPr>
              <a:t>zich goed geoefend te hebben</a:t>
            </a:r>
            <a:r>
              <a:rPr lang="nl-NL" sz="2700" b="1" dirty="0" smtClean="0">
                <a:latin typeface="+mn-lt"/>
              </a:rPr>
              <a:t>.” </a:t>
            </a:r>
            <a:r>
              <a:rPr lang="nl-NL" sz="2700" b="1" dirty="0" smtClean="0">
                <a:solidFill>
                  <a:srgbClr val="0070C0"/>
                </a:solidFill>
                <a:latin typeface="+mn-lt"/>
              </a:rPr>
              <a:t>1. </a:t>
            </a:r>
            <a:r>
              <a:rPr lang="nl-NL" sz="2700" b="1" dirty="0">
                <a:solidFill>
                  <a:srgbClr val="0070C0"/>
                </a:solidFill>
                <a:latin typeface="+mn-lt"/>
              </a:rPr>
              <a:t>Mej. v. </a:t>
            </a:r>
            <a:r>
              <a:rPr lang="nl-NL" sz="2700" b="1" dirty="0" smtClean="0">
                <a:solidFill>
                  <a:srgbClr val="0070C0"/>
                </a:solidFill>
                <a:latin typeface="+mn-lt"/>
              </a:rPr>
              <a:t>Raden </a:t>
            </a:r>
            <a:r>
              <a:rPr lang="nl-NL" sz="2700" b="1" dirty="0">
                <a:solidFill>
                  <a:srgbClr val="0070C0"/>
                </a:solidFill>
                <a:latin typeface="+mn-lt"/>
              </a:rPr>
              <a:t>(Leiden) en Kerkhoven, 1 min. 42 1/5. </a:t>
            </a:r>
            <a:r>
              <a:rPr lang="nl-NL" sz="2700" b="1" dirty="0">
                <a:latin typeface="+mn-lt"/>
              </a:rPr>
              <a:t>Sec. 2. Mej. </a:t>
            </a:r>
            <a:r>
              <a:rPr lang="nl-NL" sz="2700" b="1" dirty="0" err="1">
                <a:latin typeface="+mn-lt"/>
              </a:rPr>
              <a:t>Stroethoff</a:t>
            </a:r>
            <a:r>
              <a:rPr lang="nl-NL" sz="2700" b="1" dirty="0">
                <a:latin typeface="+mn-lt"/>
              </a:rPr>
              <a:t> en J. </a:t>
            </a:r>
            <a:r>
              <a:rPr lang="nl-NL" sz="2700" b="1" dirty="0" err="1">
                <a:latin typeface="+mn-lt"/>
              </a:rPr>
              <a:t>Stroethoff</a:t>
            </a:r>
            <a:r>
              <a:rPr lang="nl-NL" sz="2700" b="1" dirty="0">
                <a:latin typeface="+mn-lt"/>
              </a:rPr>
              <a:t>, Amsterdam, 1 min. 47 3/5 sec</a:t>
            </a:r>
            <a:r>
              <a:rPr lang="nl-NL" sz="2700" dirty="0">
                <a:latin typeface="+mn-lt"/>
              </a:rPr>
              <a:t>.</a:t>
            </a:r>
            <a:r>
              <a:rPr lang="nl-NL" sz="2400" dirty="0" smtClean="0">
                <a:latin typeface="+mn-lt"/>
              </a:rPr>
              <a:t/>
            </a:r>
            <a:br>
              <a:rPr lang="nl-NL" sz="2400" dirty="0" smtClean="0">
                <a:latin typeface="+mn-lt"/>
              </a:rPr>
            </a:br>
            <a:r>
              <a:rPr lang="nl-NL" sz="2400" dirty="0" smtClean="0">
                <a:latin typeface="+mn-lt"/>
              </a:rPr>
              <a:t/>
            </a:r>
            <a:br>
              <a:rPr lang="nl-NL" sz="2400" dirty="0" smtClean="0">
                <a:latin typeface="+mn-lt"/>
              </a:rPr>
            </a:br>
            <a:r>
              <a:rPr lang="nl-NL" sz="2400" dirty="0" smtClean="0">
                <a:latin typeface="+mn-lt"/>
              </a:rPr>
              <a:t/>
            </a:r>
            <a:br>
              <a:rPr lang="nl-NL" sz="2400" dirty="0" smtClean="0">
                <a:latin typeface="+mn-lt"/>
              </a:rPr>
            </a:br>
            <a:r>
              <a:rPr lang="nl-NL" sz="2400" dirty="0" smtClean="0">
                <a:latin typeface="+mn-lt"/>
              </a:rPr>
              <a:t/>
            </a:r>
            <a:br>
              <a:rPr lang="nl-NL" sz="2400" dirty="0" smtClean="0">
                <a:latin typeface="+mn-lt"/>
              </a:rPr>
            </a:br>
            <a:endParaRPr lang="nl-NL" sz="2400" dirty="0">
              <a:latin typeface="+mn-lt"/>
            </a:endParaRPr>
          </a:p>
        </p:txBody>
      </p:sp>
    </p:spTree>
    <p:extLst>
      <p:ext uri="{BB962C8B-B14F-4D97-AF65-F5344CB8AC3E}">
        <p14:creationId xmlns:p14="http://schemas.microsoft.com/office/powerpoint/2010/main" val="27119764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10515600" cy="6099683"/>
          </a:xfrm>
        </p:spPr>
        <p:txBody>
          <a:bodyPr>
            <a:normAutofit fontScale="90000"/>
          </a:bodyPr>
          <a:lstStyle/>
          <a:p>
            <a:r>
              <a:rPr lang="nl-NL" sz="2400" dirty="0" smtClean="0">
                <a:latin typeface="+mn-lt"/>
              </a:rPr>
              <a:t/>
            </a:r>
            <a:br>
              <a:rPr lang="nl-NL" sz="2400" dirty="0" smtClean="0">
                <a:latin typeface="+mn-lt"/>
              </a:rPr>
            </a:br>
            <a:r>
              <a:rPr lang="nl-NL" sz="2700" b="1" dirty="0" smtClean="0">
                <a:latin typeface="+mn-lt"/>
              </a:rPr>
              <a:t>Baan van Scheveningen, 3 september 1889.</a:t>
            </a:r>
            <a:br>
              <a:rPr lang="nl-NL" sz="2700" b="1" dirty="0" smtClean="0">
                <a:latin typeface="+mn-lt"/>
              </a:rPr>
            </a:br>
            <a:r>
              <a:rPr lang="nl-NL" sz="2700" b="1" dirty="0">
                <a:latin typeface="+mn-lt"/>
              </a:rPr>
              <a:t>4 kilometer (10 ronden) Universiteitswedstrijd</a:t>
            </a:r>
            <a:r>
              <a:rPr lang="nl-NL" sz="2700" b="1" dirty="0" smtClean="0">
                <a:latin typeface="+mn-lt"/>
              </a:rPr>
              <a:t>.</a:t>
            </a:r>
            <a:r>
              <a:rPr lang="nl-NL" sz="2700" b="1" dirty="0">
                <a:latin typeface="+mn-lt"/>
              </a:rPr>
              <a:t> </a:t>
            </a:r>
            <a:r>
              <a:rPr lang="nl-NL" sz="2700" b="1" dirty="0">
                <a:solidFill>
                  <a:srgbClr val="0070C0"/>
                </a:solidFill>
                <a:latin typeface="+mn-lt"/>
              </a:rPr>
              <a:t>Corpsprijs: </a:t>
            </a:r>
            <a:r>
              <a:rPr lang="nl-NL" sz="2700" b="1" dirty="0" err="1">
                <a:solidFill>
                  <a:srgbClr val="0070C0"/>
                </a:solidFill>
                <a:latin typeface="+mn-lt"/>
              </a:rPr>
              <a:t>Delftsche</a:t>
            </a:r>
            <a:r>
              <a:rPr lang="nl-NL" sz="2700" b="1" dirty="0">
                <a:solidFill>
                  <a:srgbClr val="0070C0"/>
                </a:solidFill>
                <a:latin typeface="+mn-lt"/>
              </a:rPr>
              <a:t> S.V.C., waarvoor reden de </a:t>
            </a:r>
            <a:r>
              <a:rPr lang="nl-NL" sz="2700" b="1" dirty="0" err="1">
                <a:solidFill>
                  <a:srgbClr val="0070C0"/>
                </a:solidFill>
                <a:latin typeface="+mn-lt"/>
              </a:rPr>
              <a:t>heeren</a:t>
            </a:r>
            <a:r>
              <a:rPr lang="nl-NL" sz="2700" b="1" dirty="0">
                <a:solidFill>
                  <a:srgbClr val="0070C0"/>
                </a:solidFill>
                <a:latin typeface="+mn-lt"/>
              </a:rPr>
              <a:t> A.R.W. Kerkhoven en A.J. Korthals </a:t>
            </a:r>
            <a:r>
              <a:rPr lang="nl-NL" sz="2700" b="1" dirty="0" smtClean="0">
                <a:solidFill>
                  <a:srgbClr val="0070C0"/>
                </a:solidFill>
                <a:latin typeface="+mn-lt"/>
              </a:rPr>
              <a:t>Altes.</a:t>
            </a:r>
            <a:br>
              <a:rPr lang="nl-NL" sz="2700" b="1" dirty="0" smtClean="0">
                <a:solidFill>
                  <a:srgbClr val="0070C0"/>
                </a:solidFill>
                <a:latin typeface="+mn-lt"/>
              </a:rPr>
            </a:br>
            <a:r>
              <a:rPr lang="nl-NL" sz="2700" b="1" dirty="0" smtClean="0">
                <a:latin typeface="+mn-lt"/>
              </a:rPr>
              <a:t/>
            </a:r>
            <a:br>
              <a:rPr lang="nl-NL" sz="2700" b="1" dirty="0" smtClean="0">
                <a:latin typeface="+mn-lt"/>
              </a:rPr>
            </a:br>
            <a:r>
              <a:rPr lang="nl-NL" sz="2700" b="1" dirty="0" smtClean="0">
                <a:latin typeface="+mn-lt"/>
              </a:rPr>
              <a:t>Baan van </a:t>
            </a:r>
            <a:r>
              <a:rPr lang="nl-NL" sz="2700" b="1" dirty="0" err="1" smtClean="0">
                <a:latin typeface="+mn-lt"/>
              </a:rPr>
              <a:t>Crefeld</a:t>
            </a:r>
            <a:r>
              <a:rPr lang="nl-NL" sz="2700" b="1" dirty="0" smtClean="0">
                <a:latin typeface="+mn-lt"/>
              </a:rPr>
              <a:t>, 8 september 1889.</a:t>
            </a:r>
            <a:br>
              <a:rPr lang="nl-NL" sz="2700" b="1" dirty="0" smtClean="0">
                <a:latin typeface="+mn-lt"/>
              </a:rPr>
            </a:br>
            <a:r>
              <a:rPr lang="nl-NL" sz="2700" b="1" dirty="0" err="1" smtClean="0">
                <a:latin typeface="+mn-lt"/>
              </a:rPr>
              <a:t>Veiligheidwielers</a:t>
            </a:r>
            <a:r>
              <a:rPr lang="nl-NL" sz="2700" b="1" dirty="0" smtClean="0">
                <a:latin typeface="+mn-lt"/>
              </a:rPr>
              <a:t>, 2000 </a:t>
            </a:r>
            <a:r>
              <a:rPr lang="nl-NL" sz="2700" b="1" dirty="0">
                <a:latin typeface="+mn-lt"/>
              </a:rPr>
              <a:t>meter. </a:t>
            </a:r>
            <a:r>
              <a:rPr lang="nl-NL" sz="2700" b="1" dirty="0">
                <a:solidFill>
                  <a:srgbClr val="0070C0"/>
                </a:solidFill>
                <a:latin typeface="+mn-lt"/>
              </a:rPr>
              <a:t>1. A.R.W. Kerkhoven, </a:t>
            </a:r>
            <a:r>
              <a:rPr lang="nl-NL" sz="2700" b="1" dirty="0" smtClean="0">
                <a:solidFill>
                  <a:srgbClr val="0070C0"/>
                </a:solidFill>
                <a:latin typeface="+mn-lt"/>
              </a:rPr>
              <a:t>Delft, </a:t>
            </a:r>
            <a:r>
              <a:rPr lang="nl-NL" sz="2700" b="1" dirty="0">
                <a:latin typeface="+mn-lt"/>
              </a:rPr>
              <a:t>3 m. 36 s., 2. </a:t>
            </a:r>
            <a:r>
              <a:rPr lang="nl-NL" sz="2700" b="1" dirty="0" err="1" smtClean="0">
                <a:latin typeface="+mn-lt"/>
              </a:rPr>
              <a:t>Tilghenkamp</a:t>
            </a:r>
            <a:r>
              <a:rPr lang="nl-NL" sz="2700" b="1" dirty="0" smtClean="0">
                <a:latin typeface="+mn-lt"/>
              </a:rPr>
              <a:t>.</a:t>
            </a:r>
            <a:br>
              <a:rPr lang="nl-NL" sz="2700" b="1" dirty="0" smtClean="0">
                <a:latin typeface="+mn-lt"/>
              </a:rPr>
            </a:br>
            <a:r>
              <a:rPr lang="nl-NL" sz="2700" b="1" dirty="0" smtClean="0">
                <a:latin typeface="+mn-lt"/>
              </a:rPr>
              <a:t/>
            </a:r>
            <a:br>
              <a:rPr lang="nl-NL" sz="2700" b="1" dirty="0" smtClean="0">
                <a:latin typeface="+mn-lt"/>
              </a:rPr>
            </a:br>
            <a:r>
              <a:rPr lang="nl-NL" sz="2700" b="1" dirty="0" smtClean="0">
                <a:latin typeface="+mn-lt"/>
              </a:rPr>
              <a:t>15 september 1889. </a:t>
            </a:r>
            <a:r>
              <a:rPr lang="nl-NL" sz="2700" b="1" dirty="0" err="1">
                <a:latin typeface="+mn-lt"/>
              </a:rPr>
              <a:t>Arnhemsche</a:t>
            </a:r>
            <a:r>
              <a:rPr lang="nl-NL" sz="2700" b="1" dirty="0">
                <a:latin typeface="+mn-lt"/>
              </a:rPr>
              <a:t> </a:t>
            </a:r>
            <a:r>
              <a:rPr lang="nl-NL" sz="2700" b="1" dirty="0" err="1">
                <a:latin typeface="+mn-lt"/>
              </a:rPr>
              <a:t>Wielervereeniging</a:t>
            </a:r>
            <a:r>
              <a:rPr lang="nl-NL" sz="2700" b="1" dirty="0">
                <a:latin typeface="+mn-lt"/>
              </a:rPr>
              <a:t>: Arnhem-Ede vv., 32,4 km. 1. N. </a:t>
            </a:r>
            <a:r>
              <a:rPr lang="nl-NL" sz="2700" b="1" dirty="0" err="1">
                <a:latin typeface="+mn-lt"/>
              </a:rPr>
              <a:t>Fockema</a:t>
            </a:r>
            <a:r>
              <a:rPr lang="nl-NL" sz="2700" b="1" dirty="0">
                <a:latin typeface="+mn-lt"/>
              </a:rPr>
              <a:t> </a:t>
            </a:r>
            <a:r>
              <a:rPr lang="nl-NL" sz="2700" b="1" dirty="0" smtClean="0">
                <a:latin typeface="+mn-lt"/>
              </a:rPr>
              <a:t>1.16.15</a:t>
            </a:r>
            <a:r>
              <a:rPr lang="nl-NL" sz="2700" b="1" dirty="0">
                <a:latin typeface="+mn-lt"/>
              </a:rPr>
              <a:t>, 2. </a:t>
            </a:r>
            <a:r>
              <a:rPr lang="nl-NL" sz="2700" b="1" dirty="0" smtClean="0">
                <a:solidFill>
                  <a:srgbClr val="0070C0"/>
                </a:solidFill>
                <a:latin typeface="+mn-lt"/>
              </a:rPr>
              <a:t>2. </a:t>
            </a:r>
            <a:r>
              <a:rPr lang="nl-NL" sz="2700" b="1" dirty="0">
                <a:solidFill>
                  <a:srgbClr val="0070C0"/>
                </a:solidFill>
                <a:latin typeface="+mn-lt"/>
              </a:rPr>
              <a:t>A.R.W. Kerkhoven </a:t>
            </a:r>
            <a:r>
              <a:rPr lang="nl-NL" sz="2700" b="1" dirty="0" smtClean="0">
                <a:solidFill>
                  <a:srgbClr val="0070C0"/>
                </a:solidFill>
                <a:latin typeface="+mn-lt"/>
              </a:rPr>
              <a:t>1.22.16</a:t>
            </a:r>
            <a:r>
              <a:rPr lang="nl-NL" sz="2700" b="1" dirty="0">
                <a:solidFill>
                  <a:srgbClr val="0070C0"/>
                </a:solidFill>
                <a:latin typeface="+mn-lt"/>
              </a:rPr>
              <a:t>. </a:t>
            </a:r>
            <a:r>
              <a:rPr lang="nl-NL" sz="2700" b="1" dirty="0">
                <a:latin typeface="+mn-lt"/>
              </a:rPr>
              <a:t/>
            </a:r>
            <a:br>
              <a:rPr lang="nl-NL" sz="2700" b="1" dirty="0">
                <a:latin typeface="+mn-lt"/>
              </a:rPr>
            </a:br>
            <a:r>
              <a:rPr lang="nl-NL" sz="2700" b="1" dirty="0" smtClean="0">
                <a:latin typeface="+mn-lt"/>
              </a:rPr>
              <a:t/>
            </a:r>
            <a:br>
              <a:rPr lang="nl-NL" sz="2700" b="1" dirty="0" smtClean="0">
                <a:latin typeface="+mn-lt"/>
              </a:rPr>
            </a:br>
            <a:r>
              <a:rPr lang="nl-NL" sz="2700" b="1" i="1" dirty="0">
                <a:latin typeface="+mn-lt"/>
              </a:rPr>
              <a:t>De Kampioen 6:14, 1 </a:t>
            </a:r>
            <a:r>
              <a:rPr lang="nl-NL" sz="2700" b="1" i="1" dirty="0" err="1">
                <a:latin typeface="+mn-lt"/>
              </a:rPr>
              <a:t>October</a:t>
            </a:r>
            <a:r>
              <a:rPr lang="nl-NL" sz="2700" b="1" i="1" dirty="0">
                <a:latin typeface="+mn-lt"/>
              </a:rPr>
              <a:t> 1889</a:t>
            </a:r>
            <a:r>
              <a:rPr lang="nl-NL" sz="2700" b="1" dirty="0">
                <a:latin typeface="+mn-lt"/>
              </a:rPr>
              <a:t>.</a:t>
            </a:r>
            <a:r>
              <a:rPr lang="nl-NL" sz="2700" b="1" dirty="0" smtClean="0">
                <a:latin typeface="+mn-lt"/>
              </a:rPr>
              <a:t/>
            </a:r>
            <a:br>
              <a:rPr lang="nl-NL" sz="2700" b="1" dirty="0" smtClean="0">
                <a:latin typeface="+mn-lt"/>
              </a:rPr>
            </a:br>
            <a:r>
              <a:rPr lang="nl-NL" sz="2700" b="1" dirty="0" smtClean="0">
                <a:solidFill>
                  <a:srgbClr val="0070C0"/>
                </a:solidFill>
                <a:latin typeface="+mn-lt"/>
              </a:rPr>
              <a:t>Kerkhoven </a:t>
            </a:r>
            <a:r>
              <a:rPr lang="nl-NL" sz="2700" b="1" dirty="0">
                <a:solidFill>
                  <a:srgbClr val="0070C0"/>
                </a:solidFill>
                <a:latin typeface="+mn-lt"/>
              </a:rPr>
              <a:t>heeft te Douglas (eiland Man) een eerste prijs gewonnen </a:t>
            </a:r>
            <a:r>
              <a:rPr lang="nl-NL" sz="2700" b="1" dirty="0">
                <a:latin typeface="+mn-lt"/>
              </a:rPr>
              <a:t>op tweewieler, afstand 1 Eng. Mijl.</a:t>
            </a:r>
            <a:r>
              <a:rPr lang="nl-NL" sz="2400" dirty="0" smtClean="0">
                <a:latin typeface="+mn-lt"/>
              </a:rPr>
              <a:t/>
            </a:r>
            <a:br>
              <a:rPr lang="nl-NL" sz="2400" dirty="0" smtClean="0">
                <a:latin typeface="+mn-lt"/>
              </a:rPr>
            </a:br>
            <a:r>
              <a:rPr lang="nl-NL" dirty="0" smtClean="0"/>
              <a:t/>
            </a:r>
            <a:br>
              <a:rPr lang="nl-NL" dirty="0" smtClean="0"/>
            </a:br>
            <a:endParaRPr lang="nl-NL" dirty="0"/>
          </a:p>
        </p:txBody>
      </p:sp>
    </p:spTree>
    <p:extLst>
      <p:ext uri="{BB962C8B-B14F-4D97-AF65-F5344CB8AC3E}">
        <p14:creationId xmlns:p14="http://schemas.microsoft.com/office/powerpoint/2010/main" val="8581329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814451"/>
          </a:xfrm>
        </p:spPr>
        <p:txBody>
          <a:bodyPr>
            <a:normAutofit/>
          </a:bodyPr>
          <a:lstStyle/>
          <a:p>
            <a:r>
              <a:rPr lang="nl-NL" b="1" dirty="0" smtClean="0">
                <a:solidFill>
                  <a:srgbClr val="0070C0"/>
                </a:solidFill>
                <a:latin typeface="+mn-lt"/>
              </a:rPr>
              <a:t>Adriaan Kerkhoven </a:t>
            </a:r>
            <a:r>
              <a:rPr lang="nl-NL" b="1" dirty="0" smtClean="0">
                <a:latin typeface="+mn-lt"/>
              </a:rPr>
              <a:t>1890</a:t>
            </a:r>
            <a:endParaRPr lang="nl-NL" b="1" dirty="0">
              <a:latin typeface="+mn-lt"/>
            </a:endParaRPr>
          </a:p>
        </p:txBody>
      </p:sp>
      <p:sp>
        <p:nvSpPr>
          <p:cNvPr id="3" name="Tijdelijke aanduiding voor tekst 2"/>
          <p:cNvSpPr>
            <a:spLocks noGrp="1"/>
          </p:cNvSpPr>
          <p:nvPr>
            <p:ph type="body" idx="1"/>
          </p:nvPr>
        </p:nvSpPr>
        <p:spPr>
          <a:xfrm>
            <a:off x="839789" y="1115569"/>
            <a:ext cx="3997388" cy="1051560"/>
          </a:xfrm>
        </p:spPr>
        <p:txBody>
          <a:bodyPr/>
          <a:lstStyle/>
          <a:p>
            <a:r>
              <a:rPr lang="nl-NL" dirty="0" smtClean="0"/>
              <a:t>	</a:t>
            </a:r>
            <a:r>
              <a:rPr lang="nl-NL" sz="3200" dirty="0" smtClean="0"/>
              <a:t>In </a:t>
            </a:r>
            <a:r>
              <a:rPr lang="nl-NL" sz="3200" i="1" dirty="0" smtClean="0"/>
              <a:t>Het Sportblad</a:t>
            </a:r>
            <a:r>
              <a:rPr lang="nl-NL" dirty="0" smtClean="0"/>
              <a:t/>
            </a:r>
            <a:br>
              <a:rPr lang="nl-NL" dirty="0" smtClean="0"/>
            </a:br>
            <a:endParaRPr lang="nl-NL" dirty="0"/>
          </a:p>
        </p:txBody>
      </p:sp>
      <p:pic>
        <p:nvPicPr>
          <p:cNvPr id="8" name="Tijdelijke aanduiding voor inhoud 7"/>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1737360" y="2240280"/>
            <a:ext cx="2980944" cy="4087367"/>
          </a:xfrm>
        </p:spPr>
      </p:pic>
      <p:sp>
        <p:nvSpPr>
          <p:cNvPr id="5" name="Tijdelijke aanduiding voor tekst 4"/>
          <p:cNvSpPr>
            <a:spLocks noGrp="1"/>
          </p:cNvSpPr>
          <p:nvPr>
            <p:ph type="body" sz="quarter" idx="3"/>
          </p:nvPr>
        </p:nvSpPr>
        <p:spPr>
          <a:xfrm>
            <a:off x="5321808" y="1042417"/>
            <a:ext cx="6033580" cy="932688"/>
          </a:xfrm>
        </p:spPr>
        <p:txBody>
          <a:bodyPr>
            <a:normAutofit/>
          </a:bodyPr>
          <a:lstStyle/>
          <a:p>
            <a:r>
              <a:rPr lang="nl-NL" dirty="0"/>
              <a:t>~ Wilhelmina Goedhart: </a:t>
            </a:r>
            <a:r>
              <a:rPr lang="nl-NL" dirty="0" err="1"/>
              <a:t>Irin</a:t>
            </a:r>
            <a:r>
              <a:rPr lang="nl-NL" dirty="0"/>
              <a:t> Goedhart, 05-02-1890 Naaldwijk, 17-7-1963 Den </a:t>
            </a:r>
            <a:r>
              <a:rPr lang="nl-NL" dirty="0" smtClean="0"/>
              <a:t>Haag</a:t>
            </a:r>
            <a:endParaRPr lang="nl-NL" dirty="0"/>
          </a:p>
        </p:txBody>
      </p:sp>
      <p:pic>
        <p:nvPicPr>
          <p:cNvPr id="7" name="Tijdelijke aanduiding voor inhoud 6"/>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6848125" y="2240279"/>
            <a:ext cx="2980945" cy="4087367"/>
          </a:xfrm>
          <a:prstGeom prst="rect">
            <a:avLst/>
          </a:prstGeom>
        </p:spPr>
      </p:pic>
    </p:spTree>
    <p:extLst>
      <p:ext uri="{BB962C8B-B14F-4D97-AF65-F5344CB8AC3E}">
        <p14:creationId xmlns:p14="http://schemas.microsoft.com/office/powerpoint/2010/main" val="5799976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5615876" cy="5513832"/>
          </a:xfrm>
        </p:spPr>
        <p:txBody>
          <a:bodyPr>
            <a:normAutofit fontScale="90000"/>
          </a:bodyPr>
          <a:lstStyle/>
          <a:p>
            <a:r>
              <a:rPr lang="nl-NL" sz="2000" dirty="0" smtClean="0">
                <a:latin typeface="+mn-lt"/>
              </a:rPr>
              <a:t/>
            </a:r>
            <a:br>
              <a:rPr lang="nl-NL" sz="2000" dirty="0" smtClean="0">
                <a:latin typeface="+mn-lt"/>
              </a:rPr>
            </a:br>
            <a:r>
              <a:rPr lang="nl-NL" sz="2000" dirty="0" smtClean="0">
                <a:latin typeface="+mn-lt"/>
              </a:rPr>
              <a:t/>
            </a:r>
            <a:br>
              <a:rPr lang="nl-NL" sz="2000" dirty="0" smtClean="0">
                <a:latin typeface="+mn-lt"/>
              </a:rPr>
            </a:br>
            <a:r>
              <a:rPr lang="nl-NL" sz="2000" dirty="0" smtClean="0">
                <a:latin typeface="+mn-lt"/>
              </a:rPr>
              <a:t/>
            </a:r>
            <a:br>
              <a:rPr lang="nl-NL" sz="2000" dirty="0" smtClean="0">
                <a:latin typeface="+mn-lt"/>
              </a:rPr>
            </a:br>
            <a:r>
              <a:rPr lang="nl-NL" sz="2000" dirty="0" smtClean="0">
                <a:latin typeface="+mn-lt"/>
              </a:rPr>
              <a:t/>
            </a:r>
            <a:br>
              <a:rPr lang="nl-NL" sz="2000" dirty="0" smtClean="0">
                <a:latin typeface="+mn-lt"/>
              </a:rPr>
            </a:br>
            <a:r>
              <a:rPr lang="nl-NL" sz="2000" dirty="0" smtClean="0">
                <a:latin typeface="+mn-lt"/>
              </a:rPr>
              <a:t/>
            </a:r>
            <a:br>
              <a:rPr lang="nl-NL" sz="2000" dirty="0" smtClean="0">
                <a:latin typeface="+mn-lt"/>
              </a:rPr>
            </a:br>
            <a:r>
              <a:rPr lang="nl-NL" sz="2000" dirty="0" smtClean="0">
                <a:latin typeface="+mn-lt"/>
              </a:rPr>
              <a:t/>
            </a:r>
            <a:br>
              <a:rPr lang="nl-NL" sz="2000" dirty="0" smtClean="0">
                <a:latin typeface="+mn-lt"/>
              </a:rPr>
            </a:br>
            <a:r>
              <a:rPr lang="nl-NL" sz="2000" dirty="0" smtClean="0">
                <a:latin typeface="+mn-lt"/>
              </a:rPr>
              <a:t/>
            </a:r>
            <a:br>
              <a:rPr lang="nl-NL" sz="2000" dirty="0" smtClean="0">
                <a:latin typeface="+mn-lt"/>
              </a:rPr>
            </a:br>
            <a:r>
              <a:rPr lang="nl-NL" sz="2000" dirty="0" smtClean="0">
                <a:latin typeface="+mn-lt"/>
              </a:rPr>
              <a:t/>
            </a:r>
            <a:br>
              <a:rPr lang="nl-NL" sz="2000" dirty="0" smtClean="0">
                <a:latin typeface="+mn-lt"/>
              </a:rPr>
            </a:br>
            <a:r>
              <a:rPr lang="nl-NL" sz="2000" dirty="0" smtClean="0">
                <a:latin typeface="+mn-lt"/>
              </a:rPr>
              <a:t/>
            </a:r>
            <a:br>
              <a:rPr lang="nl-NL" sz="2000" dirty="0" smtClean="0">
                <a:latin typeface="+mn-lt"/>
              </a:rPr>
            </a:br>
            <a:r>
              <a:rPr lang="nl-NL" sz="2000" dirty="0" smtClean="0">
                <a:latin typeface="+mn-lt"/>
              </a:rPr>
              <a:t/>
            </a:r>
            <a:br>
              <a:rPr lang="nl-NL" sz="2000" dirty="0" smtClean="0">
                <a:latin typeface="+mn-lt"/>
              </a:rPr>
            </a:br>
            <a:r>
              <a:rPr lang="nl-NL" sz="2000" dirty="0" smtClean="0">
                <a:latin typeface="+mn-lt"/>
              </a:rPr>
              <a:t/>
            </a:r>
            <a:br>
              <a:rPr lang="nl-NL" sz="2000" dirty="0" smtClean="0">
                <a:latin typeface="+mn-lt"/>
              </a:rPr>
            </a:br>
            <a:r>
              <a:rPr lang="nl-NL" sz="4900" b="1" dirty="0" smtClean="0">
                <a:solidFill>
                  <a:srgbClr val="0070C0"/>
                </a:solidFill>
                <a:latin typeface="+mn-lt"/>
              </a:rPr>
              <a:t>Adriaan </a:t>
            </a:r>
            <a:r>
              <a:rPr lang="nl-NL" sz="4900" b="1" dirty="0">
                <a:solidFill>
                  <a:srgbClr val="0070C0"/>
                </a:solidFill>
                <a:latin typeface="+mn-lt"/>
              </a:rPr>
              <a:t>Kerkhoven </a:t>
            </a:r>
            <a:r>
              <a:rPr lang="nl-NL" sz="4900" b="1" dirty="0" smtClean="0">
                <a:latin typeface="+mn-lt"/>
              </a:rPr>
              <a:t>1891</a:t>
            </a:r>
            <a:br>
              <a:rPr lang="nl-NL" sz="4900" b="1" dirty="0" smtClean="0">
                <a:latin typeface="+mn-lt"/>
              </a:rPr>
            </a:br>
            <a:r>
              <a:rPr lang="nl-NL" sz="2700" b="1" dirty="0" smtClean="0">
                <a:latin typeface="+mn-lt"/>
              </a:rPr>
              <a:t/>
            </a:r>
            <a:br>
              <a:rPr lang="nl-NL" sz="2700" b="1" dirty="0" smtClean="0">
                <a:latin typeface="+mn-lt"/>
              </a:rPr>
            </a:br>
            <a:r>
              <a:rPr lang="nl-NL" sz="2700" b="1" i="1" dirty="0" smtClean="0">
                <a:latin typeface="+mn-lt"/>
              </a:rPr>
              <a:t>Nieuws </a:t>
            </a:r>
            <a:r>
              <a:rPr lang="nl-NL" sz="2700" b="1" i="1" dirty="0">
                <a:latin typeface="+mn-lt"/>
              </a:rPr>
              <a:t>van den Dag </a:t>
            </a:r>
            <a:r>
              <a:rPr lang="nl-NL" sz="2700" b="1" i="1" dirty="0" smtClean="0">
                <a:latin typeface="+mn-lt"/>
              </a:rPr>
              <a:t>02-07-1891</a:t>
            </a:r>
            <a:br>
              <a:rPr lang="nl-NL" sz="2700" b="1" i="1" dirty="0" smtClean="0">
                <a:latin typeface="+mn-lt"/>
              </a:rPr>
            </a:br>
            <a:r>
              <a:rPr lang="nl-NL" sz="2700" b="1" dirty="0" smtClean="0">
                <a:latin typeface="+mn-lt"/>
              </a:rPr>
              <a:t>Rijks </a:t>
            </a:r>
            <a:r>
              <a:rPr lang="nl-NL" sz="2700" b="1" dirty="0">
                <a:latin typeface="+mn-lt"/>
              </a:rPr>
              <a:t>Polytechnische School te Delft. </a:t>
            </a:r>
            <a:r>
              <a:rPr lang="nl-NL" sz="2700" b="1" dirty="0" smtClean="0">
                <a:latin typeface="+mn-lt"/>
              </a:rPr>
              <a:t>Diploma civiel </a:t>
            </a:r>
            <a:r>
              <a:rPr lang="nl-NL" sz="2700" b="1" dirty="0">
                <a:latin typeface="+mn-lt"/>
              </a:rPr>
              <a:t>ingenieur </a:t>
            </a:r>
            <a:r>
              <a:rPr lang="nl-NL" sz="2700" b="1" dirty="0" smtClean="0">
                <a:latin typeface="+mn-lt"/>
              </a:rPr>
              <a:t>A</a:t>
            </a:r>
            <a:r>
              <a:rPr lang="nl-NL" sz="2700" b="1" dirty="0">
                <a:latin typeface="+mn-lt"/>
              </a:rPr>
              <a:t>. R.W. Kerkhoven</a:t>
            </a:r>
            <a:r>
              <a:rPr lang="nl-NL" sz="2700" b="1" dirty="0" smtClean="0">
                <a:latin typeface="+mn-lt"/>
              </a:rPr>
              <a:t>.</a:t>
            </a:r>
            <a:br>
              <a:rPr lang="nl-NL" sz="2700" b="1" dirty="0" smtClean="0">
                <a:latin typeface="+mn-lt"/>
              </a:rPr>
            </a:br>
            <a:r>
              <a:rPr lang="nl-NL" sz="2700" b="1" dirty="0" smtClean="0">
                <a:latin typeface="+mn-lt"/>
              </a:rPr>
              <a:t/>
            </a:r>
            <a:br>
              <a:rPr lang="nl-NL" sz="2700" b="1" dirty="0" smtClean="0">
                <a:latin typeface="+mn-lt"/>
              </a:rPr>
            </a:br>
            <a:r>
              <a:rPr lang="nl-NL" sz="2700" b="1" dirty="0" smtClean="0">
                <a:latin typeface="+mn-lt"/>
              </a:rPr>
              <a:t>Adresboeken </a:t>
            </a:r>
            <a:r>
              <a:rPr lang="nl-NL" sz="2700" b="1" dirty="0">
                <a:latin typeface="+mn-lt"/>
              </a:rPr>
              <a:t>Delft 1857-1949. </a:t>
            </a:r>
            <a:r>
              <a:rPr lang="nl-NL" sz="2700" b="1" dirty="0" smtClean="0">
                <a:latin typeface="+mn-lt"/>
              </a:rPr>
              <a:t/>
            </a:r>
            <a:br>
              <a:rPr lang="nl-NL" sz="2700" b="1" dirty="0" smtClean="0">
                <a:latin typeface="+mn-lt"/>
              </a:rPr>
            </a:br>
            <a:r>
              <a:rPr lang="nl-NL" sz="2700" b="1" dirty="0" smtClean="0">
                <a:latin typeface="+mn-lt"/>
              </a:rPr>
              <a:t>1891 </a:t>
            </a:r>
            <a:r>
              <a:rPr lang="nl-NL" sz="2700" b="1" dirty="0">
                <a:latin typeface="+mn-lt"/>
              </a:rPr>
              <a:t>A.R.W. Kerkhoven, Oude Delft 176</a:t>
            </a:r>
            <a:r>
              <a:rPr lang="nl-NL" sz="2700" b="1" dirty="0" smtClean="0">
                <a:latin typeface="+mn-lt"/>
              </a:rPr>
              <a:t>.</a:t>
            </a:r>
            <a:r>
              <a:rPr lang="nl-NL" sz="2700" b="1" dirty="0" smtClean="0">
                <a:latin typeface="+mn-lt"/>
                <a:sym typeface="Wingdings" panose="05000000000000000000" pitchFamily="2" charset="2"/>
              </a:rPr>
              <a:t></a:t>
            </a:r>
            <a:br>
              <a:rPr lang="nl-NL" sz="2700" b="1" dirty="0" smtClean="0">
                <a:latin typeface="+mn-lt"/>
                <a:sym typeface="Wingdings" panose="05000000000000000000" pitchFamily="2" charset="2"/>
              </a:rPr>
            </a:br>
            <a:r>
              <a:rPr lang="nl-NL" sz="2700" b="1" dirty="0" smtClean="0">
                <a:latin typeface="+mn-lt"/>
                <a:sym typeface="Wingdings" panose="05000000000000000000" pitchFamily="2" charset="2"/>
              </a:rPr>
              <a:t/>
            </a:r>
            <a:br>
              <a:rPr lang="nl-NL" sz="2700" b="1" dirty="0" smtClean="0">
                <a:latin typeface="+mn-lt"/>
                <a:sym typeface="Wingdings" panose="05000000000000000000" pitchFamily="2" charset="2"/>
              </a:rPr>
            </a:br>
            <a:r>
              <a:rPr lang="nl-NL" sz="2700" dirty="0" smtClean="0">
                <a:latin typeface="+mn-lt"/>
              </a:rPr>
              <a:t/>
            </a:r>
            <a:br>
              <a:rPr lang="nl-NL" sz="2700" dirty="0" smtClean="0">
                <a:latin typeface="+mn-lt"/>
              </a:rPr>
            </a:br>
            <a:endParaRPr lang="nl-NL" sz="2400" dirty="0">
              <a:latin typeface="+mn-lt"/>
            </a:endParaRPr>
          </a:p>
        </p:txBody>
      </p:sp>
      <p:pic>
        <p:nvPicPr>
          <p:cNvPr id="6" name="Picture 2" descr="Picture of Oude Delft 176, Delft"/>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731253" y="365760"/>
            <a:ext cx="4524121" cy="5696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06670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37360" y="347472"/>
            <a:ext cx="8055864" cy="768096"/>
          </a:xfrm>
        </p:spPr>
        <p:txBody>
          <a:bodyPr>
            <a:normAutofit/>
          </a:bodyPr>
          <a:lstStyle/>
          <a:p>
            <a:r>
              <a:rPr lang="nl-NL" b="1" dirty="0" err="1" smtClean="0">
                <a:latin typeface="+mn-lt"/>
              </a:rPr>
              <a:t>Sinagar</a:t>
            </a:r>
            <a:r>
              <a:rPr lang="nl-NL" b="1" dirty="0" smtClean="0">
                <a:latin typeface="+mn-lt"/>
              </a:rPr>
              <a:t> ca. 1900</a:t>
            </a:r>
            <a:endParaRPr lang="nl-NL" b="1" dirty="0">
              <a:latin typeface="+mn-lt"/>
            </a:endParaRPr>
          </a:p>
        </p:txBody>
      </p:sp>
      <p:pic>
        <p:nvPicPr>
          <p:cNvPr id="2050" name="Picture 2" descr="Afbeeldingsresultaat voor Eduard Julius Kerkhoven"/>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37360" y="1243584"/>
            <a:ext cx="7562088" cy="48828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64735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10515600" cy="1052195"/>
          </a:xfrm>
        </p:spPr>
        <p:txBody>
          <a:bodyPr>
            <a:normAutofit/>
          </a:bodyPr>
          <a:lstStyle/>
          <a:p>
            <a:r>
              <a:rPr lang="nl-NL" sz="3600" b="1" dirty="0" smtClean="0">
                <a:latin typeface="+mn-lt"/>
              </a:rPr>
              <a:t> 		</a:t>
            </a:r>
            <a:r>
              <a:rPr lang="nl-NL" b="1" dirty="0" smtClean="0">
                <a:latin typeface="+mn-lt"/>
              </a:rPr>
              <a:t>A.D. Loman: sportfotograaf</a:t>
            </a:r>
            <a:endParaRPr lang="nl-NL" b="1" dirty="0">
              <a:latin typeface="+mn-lt"/>
            </a:endParaRPr>
          </a:p>
        </p:txBody>
      </p:sp>
      <p:pic>
        <p:nvPicPr>
          <p:cNvPr id="4" name="Tijdelijke aanduiding voor inhoud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340864" y="1690688"/>
            <a:ext cx="7680960" cy="4883848"/>
          </a:xfrm>
        </p:spPr>
      </p:pic>
    </p:spTree>
    <p:extLst>
      <p:ext uri="{BB962C8B-B14F-4D97-AF65-F5344CB8AC3E}">
        <p14:creationId xmlns:p14="http://schemas.microsoft.com/office/powerpoint/2010/main" val="12124864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831850" y="1719072"/>
            <a:ext cx="10515600" cy="4700016"/>
          </a:xfrm>
        </p:spPr>
        <p:txBody>
          <a:bodyPr>
            <a:normAutofit/>
          </a:bodyPr>
          <a:lstStyle/>
          <a:p>
            <a:r>
              <a:rPr lang="nl-NL" b="1" dirty="0" smtClean="0">
                <a:solidFill>
                  <a:schemeClr val="tx1"/>
                </a:solidFill>
              </a:rPr>
              <a:t/>
            </a:r>
            <a:br>
              <a:rPr lang="nl-NL" b="1" dirty="0" smtClean="0">
                <a:solidFill>
                  <a:schemeClr val="tx1"/>
                </a:solidFill>
              </a:rPr>
            </a:br>
            <a:r>
              <a:rPr lang="nl-NL" b="1" dirty="0" smtClean="0">
                <a:solidFill>
                  <a:schemeClr val="tx1"/>
                </a:solidFill>
              </a:rPr>
              <a:t>1887. Oprichter Amateur-fotografenvereniging Amsterdam.</a:t>
            </a:r>
            <a:br>
              <a:rPr lang="nl-NL" b="1" dirty="0" smtClean="0">
                <a:solidFill>
                  <a:schemeClr val="tx1"/>
                </a:solidFill>
              </a:rPr>
            </a:br>
            <a:r>
              <a:rPr lang="nl-NL" b="1" dirty="0" smtClean="0">
                <a:solidFill>
                  <a:schemeClr val="tx1"/>
                </a:solidFill>
              </a:rPr>
              <a:t>1888. Studie fotografie prof. Vogel Technische </a:t>
            </a:r>
            <a:r>
              <a:rPr lang="nl-NL" b="1" dirty="0" err="1" smtClean="0">
                <a:solidFill>
                  <a:schemeClr val="tx1"/>
                </a:solidFill>
              </a:rPr>
              <a:t>Hochschule</a:t>
            </a:r>
            <a:r>
              <a:rPr lang="nl-NL" b="1" dirty="0" smtClean="0">
                <a:solidFill>
                  <a:schemeClr val="tx1"/>
                </a:solidFill>
              </a:rPr>
              <a:t> Berlin.</a:t>
            </a:r>
            <a:br>
              <a:rPr lang="nl-NL" b="1" dirty="0" smtClean="0">
                <a:solidFill>
                  <a:schemeClr val="tx1"/>
                </a:solidFill>
              </a:rPr>
            </a:br>
            <a:r>
              <a:rPr lang="nl-NL" b="1" dirty="0" smtClean="0">
                <a:solidFill>
                  <a:schemeClr val="tx1"/>
                </a:solidFill>
              </a:rPr>
              <a:t>1889</a:t>
            </a:r>
            <a:r>
              <a:rPr lang="nl-NL" b="1" dirty="0">
                <a:solidFill>
                  <a:schemeClr val="tx1"/>
                </a:solidFill>
              </a:rPr>
              <a:t>. </a:t>
            </a:r>
            <a:r>
              <a:rPr lang="nl-NL" b="1" dirty="0" smtClean="0">
                <a:solidFill>
                  <a:schemeClr val="tx1"/>
                </a:solidFill>
              </a:rPr>
              <a:t>Met </a:t>
            </a:r>
            <a:r>
              <a:rPr lang="nl-NL" b="1" dirty="0" err="1">
                <a:solidFill>
                  <a:schemeClr val="tx1"/>
                </a:solidFill>
              </a:rPr>
              <a:t>Chr.J</a:t>
            </a:r>
            <a:r>
              <a:rPr lang="nl-NL" b="1" dirty="0">
                <a:solidFill>
                  <a:schemeClr val="tx1"/>
                </a:solidFill>
              </a:rPr>
              <a:t>. </a:t>
            </a:r>
            <a:r>
              <a:rPr lang="nl-NL" b="1" dirty="0" err="1">
                <a:solidFill>
                  <a:schemeClr val="tx1"/>
                </a:solidFill>
              </a:rPr>
              <a:t>Schuver</a:t>
            </a:r>
            <a:r>
              <a:rPr lang="nl-NL" b="1" dirty="0">
                <a:solidFill>
                  <a:schemeClr val="tx1"/>
                </a:solidFill>
              </a:rPr>
              <a:t>, medisch student en fotojournalist</a:t>
            </a:r>
            <a:r>
              <a:rPr lang="nl-NL" b="1" dirty="0" smtClean="0">
                <a:solidFill>
                  <a:schemeClr val="tx1"/>
                </a:solidFill>
              </a:rPr>
              <a:t>,</a:t>
            </a:r>
            <a:br>
              <a:rPr lang="nl-NL" b="1" dirty="0" smtClean="0">
                <a:solidFill>
                  <a:schemeClr val="tx1"/>
                </a:solidFill>
              </a:rPr>
            </a:br>
            <a:r>
              <a:rPr lang="nl-NL" b="1" dirty="0" smtClean="0">
                <a:solidFill>
                  <a:schemeClr val="tx1"/>
                </a:solidFill>
              </a:rPr>
              <a:t> </a:t>
            </a:r>
            <a:r>
              <a:rPr lang="nl-NL" b="1" dirty="0">
                <a:solidFill>
                  <a:schemeClr val="tx1"/>
                </a:solidFill>
              </a:rPr>
              <a:t>richt Loman de firma Loman &amp; </a:t>
            </a:r>
            <a:r>
              <a:rPr lang="nl-NL" b="1" dirty="0" err="1">
                <a:solidFill>
                  <a:schemeClr val="tx1"/>
                </a:solidFill>
              </a:rPr>
              <a:t>Co.</a:t>
            </a:r>
            <a:r>
              <a:rPr lang="nl-NL" b="1" dirty="0">
                <a:solidFill>
                  <a:schemeClr val="tx1"/>
                </a:solidFill>
              </a:rPr>
              <a:t> </a:t>
            </a:r>
            <a:r>
              <a:rPr lang="nl-NL" b="1" dirty="0" smtClean="0">
                <a:solidFill>
                  <a:schemeClr val="tx1"/>
                </a:solidFill>
              </a:rPr>
              <a:t>op, productie </a:t>
            </a:r>
            <a:r>
              <a:rPr lang="nl-NL" b="1" dirty="0">
                <a:solidFill>
                  <a:schemeClr val="tx1"/>
                </a:solidFill>
              </a:rPr>
              <a:t>van camera's en </a:t>
            </a:r>
            <a:r>
              <a:rPr lang="nl-NL" b="1" dirty="0" smtClean="0">
                <a:solidFill>
                  <a:schemeClr val="tx1"/>
                </a:solidFill>
              </a:rPr>
              <a:t>handel </a:t>
            </a:r>
            <a:r>
              <a:rPr lang="nl-NL" b="1" dirty="0">
                <a:solidFill>
                  <a:schemeClr val="tx1"/>
                </a:solidFill>
              </a:rPr>
              <a:t>in fotoartikelen. Op 25 augustus verwerft de firma Loman &amp; </a:t>
            </a:r>
            <a:r>
              <a:rPr lang="nl-NL" b="1" dirty="0" err="1">
                <a:solidFill>
                  <a:schemeClr val="tx1"/>
                </a:solidFill>
              </a:rPr>
              <a:t>Co.</a:t>
            </a:r>
            <a:r>
              <a:rPr lang="nl-NL" b="1" dirty="0">
                <a:solidFill>
                  <a:schemeClr val="tx1"/>
                </a:solidFill>
              </a:rPr>
              <a:t> in Duitsland patent op de reflexcamera.</a:t>
            </a:r>
            <a:br>
              <a:rPr lang="nl-NL" b="1" dirty="0">
                <a:solidFill>
                  <a:schemeClr val="tx1"/>
                </a:solidFill>
              </a:rPr>
            </a:br>
            <a:r>
              <a:rPr lang="nl-NL" b="1" dirty="0" smtClean="0">
                <a:solidFill>
                  <a:schemeClr val="tx1"/>
                </a:solidFill>
              </a:rPr>
              <a:t/>
            </a:r>
            <a:br>
              <a:rPr lang="nl-NL" b="1" dirty="0" smtClean="0">
                <a:solidFill>
                  <a:schemeClr val="tx1"/>
                </a:solidFill>
              </a:rPr>
            </a:br>
            <a:r>
              <a:rPr lang="nl-NL" b="1" dirty="0" smtClean="0">
                <a:solidFill>
                  <a:schemeClr val="tx1"/>
                </a:solidFill>
              </a:rPr>
              <a:t>1896</a:t>
            </a:r>
            <a:r>
              <a:rPr lang="nl-NL" b="1" dirty="0">
                <a:solidFill>
                  <a:schemeClr val="tx1"/>
                </a:solidFill>
              </a:rPr>
              <a:t>. Muziekonderwijzer in Arnhem, later in Amsterdam.</a:t>
            </a:r>
            <a:br>
              <a:rPr lang="nl-NL" b="1" dirty="0">
                <a:solidFill>
                  <a:schemeClr val="tx1"/>
                </a:solidFill>
              </a:rPr>
            </a:br>
            <a:r>
              <a:rPr lang="nl-NL" b="1" dirty="0" smtClean="0">
                <a:solidFill>
                  <a:schemeClr val="tx1"/>
                </a:solidFill>
              </a:rPr>
              <a:t>X 1906 </a:t>
            </a:r>
            <a:r>
              <a:rPr lang="nl-NL" b="1" dirty="0">
                <a:solidFill>
                  <a:schemeClr val="tx1"/>
                </a:solidFill>
              </a:rPr>
              <a:t>de zangeres Alida </a:t>
            </a:r>
            <a:r>
              <a:rPr lang="nl-NL" b="1" dirty="0" smtClean="0">
                <a:solidFill>
                  <a:schemeClr val="tx1"/>
                </a:solidFill>
              </a:rPr>
              <a:t>Loman-</a:t>
            </a:r>
            <a:r>
              <a:rPr lang="nl-NL" b="1" dirty="0" err="1" smtClean="0">
                <a:solidFill>
                  <a:schemeClr val="tx1"/>
                </a:solidFill>
              </a:rPr>
              <a:t>Lütkeman</a:t>
            </a:r>
            <a:r>
              <a:rPr lang="nl-NL" b="1" dirty="0" smtClean="0">
                <a:solidFill>
                  <a:schemeClr val="tx1"/>
                </a:solidFill>
              </a:rPr>
              <a:t>, 1907-1908 wereldreis</a:t>
            </a:r>
            <a:br>
              <a:rPr lang="nl-NL" b="1" dirty="0" smtClean="0">
                <a:solidFill>
                  <a:schemeClr val="tx1"/>
                </a:solidFill>
              </a:rPr>
            </a:br>
            <a:r>
              <a:rPr lang="nl-NL" b="1" dirty="0" smtClean="0">
                <a:solidFill>
                  <a:schemeClr val="tx1"/>
                </a:solidFill>
              </a:rPr>
              <a:t>1912</a:t>
            </a:r>
            <a:r>
              <a:rPr lang="nl-NL" b="1" dirty="0">
                <a:solidFill>
                  <a:schemeClr val="tx1"/>
                </a:solidFill>
              </a:rPr>
              <a:t>. Uitgever muziektijdschrift </a:t>
            </a:r>
            <a:r>
              <a:rPr lang="nl-NL" b="1" i="1" dirty="0">
                <a:solidFill>
                  <a:schemeClr val="tx1"/>
                </a:solidFill>
              </a:rPr>
              <a:t>Caecilia</a:t>
            </a:r>
            <a:r>
              <a:rPr lang="nl-NL" b="1" dirty="0">
                <a:solidFill>
                  <a:schemeClr val="tx1"/>
                </a:solidFill>
              </a:rPr>
              <a:t>.</a:t>
            </a:r>
            <a:br>
              <a:rPr lang="nl-NL" b="1" dirty="0">
                <a:solidFill>
                  <a:schemeClr val="tx1"/>
                </a:solidFill>
              </a:rPr>
            </a:br>
            <a:r>
              <a:rPr lang="nl-NL" b="1" dirty="0">
                <a:solidFill>
                  <a:schemeClr val="tx1"/>
                </a:solidFill>
              </a:rPr>
              <a:t>1913-1945 </a:t>
            </a:r>
            <a:r>
              <a:rPr lang="nl-NL" b="1" dirty="0" smtClean="0">
                <a:solidFill>
                  <a:schemeClr val="tx1"/>
                </a:solidFill>
              </a:rPr>
              <a:t>(met onderbrekingen) directeur BUMA.</a:t>
            </a:r>
            <a:r>
              <a:rPr lang="nl-NL" b="1" dirty="0">
                <a:solidFill>
                  <a:schemeClr val="tx1"/>
                </a:solidFill>
              </a:rPr>
              <a:t/>
            </a:r>
            <a:br>
              <a:rPr lang="nl-NL" b="1" dirty="0">
                <a:solidFill>
                  <a:schemeClr val="tx1"/>
                </a:solidFill>
              </a:rPr>
            </a:br>
            <a:endParaRPr lang="nl-NL" b="1" dirty="0">
              <a:solidFill>
                <a:schemeClr val="tx1"/>
              </a:solidFill>
            </a:endParaRPr>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70238" y="528828"/>
            <a:ext cx="1958340" cy="2552700"/>
          </a:xfrm>
          <a:prstGeom prst="rect">
            <a:avLst/>
          </a:prstGeom>
        </p:spPr>
      </p:pic>
      <p:sp>
        <p:nvSpPr>
          <p:cNvPr id="5" name="Titel 4"/>
          <p:cNvSpPr>
            <a:spLocks noGrp="1"/>
          </p:cNvSpPr>
          <p:nvPr>
            <p:ph type="title"/>
          </p:nvPr>
        </p:nvSpPr>
        <p:spPr>
          <a:xfrm>
            <a:off x="831850" y="272797"/>
            <a:ext cx="7964678" cy="1190243"/>
          </a:xfrm>
        </p:spPr>
        <p:txBody>
          <a:bodyPr>
            <a:normAutofit/>
          </a:bodyPr>
          <a:lstStyle/>
          <a:p>
            <a:r>
              <a:rPr lang="nl-NL" sz="3600" b="1" dirty="0" smtClean="0">
                <a:latin typeface="+mn-lt"/>
              </a:rPr>
              <a:t>A.D. Loman 				 	</a:t>
            </a:r>
            <a:br>
              <a:rPr lang="nl-NL" sz="3600" b="1" dirty="0" smtClean="0">
                <a:latin typeface="+mn-lt"/>
              </a:rPr>
            </a:br>
            <a:r>
              <a:rPr lang="nl-NL" sz="3600" b="1" dirty="0" smtClean="0">
                <a:latin typeface="+mn-lt"/>
              </a:rPr>
              <a:t>26-10-1868 – </a:t>
            </a:r>
            <a:r>
              <a:rPr lang="nl-NL" sz="3600" b="1" dirty="0" smtClean="0">
                <a:latin typeface="+mn-lt"/>
              </a:rPr>
              <a:t>17-09-1954 </a:t>
            </a:r>
            <a:r>
              <a:rPr lang="nl-NL" sz="3600" b="1" dirty="0" smtClean="0">
                <a:latin typeface="+mn-lt"/>
              </a:rPr>
              <a:t>Amsterdam</a:t>
            </a:r>
            <a:endParaRPr lang="nl-NL" sz="2800" b="1" dirty="0">
              <a:latin typeface="+mn-lt"/>
            </a:endParaRPr>
          </a:p>
        </p:txBody>
      </p:sp>
    </p:spTree>
    <p:extLst>
      <p:ext uri="{BB962C8B-B14F-4D97-AF65-F5344CB8AC3E}">
        <p14:creationId xmlns:p14="http://schemas.microsoft.com/office/powerpoint/2010/main" val="46764064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1850" y="640081"/>
            <a:ext cx="10515600" cy="1115568"/>
          </a:xfrm>
        </p:spPr>
        <p:txBody>
          <a:bodyPr>
            <a:normAutofit/>
          </a:bodyPr>
          <a:lstStyle/>
          <a:p>
            <a:r>
              <a:rPr lang="nl-NL" sz="4400" b="1" dirty="0" smtClean="0">
                <a:solidFill>
                  <a:srgbClr val="0070C0"/>
                </a:solidFill>
                <a:latin typeface="+mn-lt"/>
              </a:rPr>
              <a:t>Adriaan Kerkhoven </a:t>
            </a:r>
            <a:r>
              <a:rPr lang="nl-NL" sz="4400" b="1" dirty="0" smtClean="0">
                <a:latin typeface="+mn-lt"/>
              </a:rPr>
              <a:t>in Amerika 1892-1893</a:t>
            </a:r>
            <a:endParaRPr lang="nl-NL" sz="4400" b="1" dirty="0">
              <a:latin typeface="+mn-lt"/>
            </a:endParaRPr>
          </a:p>
        </p:txBody>
      </p:sp>
      <p:sp>
        <p:nvSpPr>
          <p:cNvPr id="3" name="Tijdelijke aanduiding voor tekst 2"/>
          <p:cNvSpPr>
            <a:spLocks noGrp="1"/>
          </p:cNvSpPr>
          <p:nvPr>
            <p:ph type="body" idx="1"/>
          </p:nvPr>
        </p:nvSpPr>
        <p:spPr>
          <a:xfrm>
            <a:off x="831850" y="2322575"/>
            <a:ext cx="10515600" cy="3767075"/>
          </a:xfrm>
        </p:spPr>
        <p:txBody>
          <a:bodyPr/>
          <a:lstStyle/>
          <a:p>
            <a:r>
              <a:rPr lang="nl-NL" b="1" dirty="0" smtClean="0">
                <a:solidFill>
                  <a:schemeClr val="tx1"/>
                </a:solidFill>
              </a:rPr>
              <a:t>1892-1893 Pennsylvania </a:t>
            </a:r>
            <a:r>
              <a:rPr lang="nl-NL" b="1" dirty="0">
                <a:solidFill>
                  <a:schemeClr val="tx1"/>
                </a:solidFill>
              </a:rPr>
              <a:t>Steel Corporation en later bij de New Jersey Steel </a:t>
            </a:r>
            <a:r>
              <a:rPr lang="nl-NL" b="1" dirty="0" err="1">
                <a:solidFill>
                  <a:schemeClr val="tx1"/>
                </a:solidFill>
              </a:rPr>
              <a:t>and</a:t>
            </a:r>
            <a:r>
              <a:rPr lang="nl-NL" b="1" dirty="0">
                <a:solidFill>
                  <a:schemeClr val="tx1"/>
                </a:solidFill>
              </a:rPr>
              <a:t> Iron </a:t>
            </a:r>
            <a:r>
              <a:rPr lang="nl-NL" b="1" dirty="0" smtClean="0">
                <a:solidFill>
                  <a:schemeClr val="tx1"/>
                </a:solidFill>
              </a:rPr>
              <a:t>Corporation. </a:t>
            </a:r>
            <a:br>
              <a:rPr lang="nl-NL" b="1" dirty="0" smtClean="0">
                <a:solidFill>
                  <a:schemeClr val="tx1"/>
                </a:solidFill>
              </a:rPr>
            </a:br>
            <a:r>
              <a:rPr lang="nl-NL" b="1" dirty="0" smtClean="0">
                <a:solidFill>
                  <a:schemeClr val="tx1"/>
                </a:solidFill>
              </a:rPr>
              <a:t>A.R.W. Kerkhoven, De </a:t>
            </a:r>
            <a:r>
              <a:rPr lang="nl-NL" b="1" dirty="0">
                <a:solidFill>
                  <a:schemeClr val="tx1"/>
                </a:solidFill>
              </a:rPr>
              <a:t>Ingenieur 7, </a:t>
            </a:r>
            <a:r>
              <a:rPr lang="nl-NL" b="1" dirty="0" smtClean="0">
                <a:solidFill>
                  <a:schemeClr val="tx1"/>
                </a:solidFill>
              </a:rPr>
              <a:t>1892, ‘Vervoer </a:t>
            </a:r>
            <a:r>
              <a:rPr lang="nl-NL" b="1" dirty="0">
                <a:solidFill>
                  <a:schemeClr val="tx1"/>
                </a:solidFill>
              </a:rPr>
              <a:t>op </a:t>
            </a:r>
            <a:r>
              <a:rPr lang="nl-NL" b="1" dirty="0" smtClean="0">
                <a:solidFill>
                  <a:schemeClr val="tx1"/>
                </a:solidFill>
              </a:rPr>
              <a:t>spoorwegen’ </a:t>
            </a:r>
            <a:r>
              <a:rPr lang="nl-NL" b="1" dirty="0">
                <a:solidFill>
                  <a:schemeClr val="tx1"/>
                </a:solidFill>
              </a:rPr>
              <a:t/>
            </a:r>
            <a:br>
              <a:rPr lang="nl-NL" b="1" dirty="0">
                <a:solidFill>
                  <a:schemeClr val="tx1"/>
                </a:solidFill>
              </a:rPr>
            </a:br>
            <a:r>
              <a:rPr lang="nl-NL" b="1" dirty="0" smtClean="0">
                <a:solidFill>
                  <a:schemeClr val="tx1"/>
                </a:solidFill>
              </a:rPr>
              <a:t/>
            </a:r>
            <a:br>
              <a:rPr lang="nl-NL" b="1" dirty="0" smtClean="0">
                <a:solidFill>
                  <a:schemeClr val="tx1"/>
                </a:solidFill>
              </a:rPr>
            </a:br>
            <a:r>
              <a:rPr lang="nl-NL" b="1" dirty="0" smtClean="0">
                <a:solidFill>
                  <a:schemeClr val="tx1"/>
                </a:solidFill>
              </a:rPr>
              <a:t>1893 Chicago World Fair, </a:t>
            </a:r>
            <a:br>
              <a:rPr lang="nl-NL" b="1" dirty="0" smtClean="0">
                <a:solidFill>
                  <a:schemeClr val="tx1"/>
                </a:solidFill>
              </a:rPr>
            </a:br>
            <a:r>
              <a:rPr lang="nl-NL" b="1" dirty="0" smtClean="0">
                <a:solidFill>
                  <a:schemeClr val="tx1"/>
                </a:solidFill>
              </a:rPr>
              <a:t>No</a:t>
            </a:r>
            <a:r>
              <a:rPr lang="nl-NL" b="1" dirty="0">
                <a:solidFill>
                  <a:schemeClr val="tx1"/>
                </a:solidFill>
              </a:rPr>
              <a:t>. 13. </a:t>
            </a:r>
            <a:r>
              <a:rPr lang="nl-NL" b="1" dirty="0" err="1">
                <a:solidFill>
                  <a:schemeClr val="tx1"/>
                </a:solidFill>
              </a:rPr>
              <a:t>Japanese</a:t>
            </a:r>
            <a:r>
              <a:rPr lang="nl-NL" b="1" dirty="0">
                <a:solidFill>
                  <a:schemeClr val="tx1"/>
                </a:solidFill>
              </a:rPr>
              <a:t> </a:t>
            </a:r>
            <a:r>
              <a:rPr lang="nl-NL" b="1" dirty="0" err="1" smtClean="0">
                <a:solidFill>
                  <a:schemeClr val="tx1"/>
                </a:solidFill>
              </a:rPr>
              <a:t>Village</a:t>
            </a:r>
            <a:r>
              <a:rPr lang="nl-NL" b="1" dirty="0" smtClean="0">
                <a:solidFill>
                  <a:schemeClr val="tx1"/>
                </a:solidFill>
              </a:rPr>
              <a:t>. A</a:t>
            </a:r>
            <a:r>
              <a:rPr lang="nl-NL" b="1" dirty="0">
                <a:solidFill>
                  <a:schemeClr val="tx1"/>
                </a:solidFill>
              </a:rPr>
              <a:t>. R. W. </a:t>
            </a:r>
            <a:r>
              <a:rPr lang="nl-NL" b="1" dirty="0" smtClean="0">
                <a:solidFill>
                  <a:schemeClr val="tx1"/>
                </a:solidFill>
              </a:rPr>
              <a:t>Kerkhoven, </a:t>
            </a:r>
            <a:r>
              <a:rPr lang="nl-NL" b="1" dirty="0">
                <a:solidFill>
                  <a:schemeClr val="tx1"/>
                </a:solidFill>
              </a:rPr>
              <a:t>in charge.</a:t>
            </a:r>
            <a:r>
              <a:rPr lang="nl-NL" b="1" dirty="0" smtClean="0">
                <a:solidFill>
                  <a:schemeClr val="tx1"/>
                </a:solidFill>
              </a:rPr>
              <a:t> </a:t>
            </a:r>
            <a:br>
              <a:rPr lang="nl-NL" b="1" dirty="0" smtClean="0">
                <a:solidFill>
                  <a:schemeClr val="tx1"/>
                </a:solidFill>
              </a:rPr>
            </a:br>
            <a:r>
              <a:rPr lang="nl-NL" b="1" dirty="0" err="1">
                <a:solidFill>
                  <a:schemeClr val="tx1"/>
                </a:solidFill>
              </a:rPr>
              <a:t>This</a:t>
            </a:r>
            <a:r>
              <a:rPr lang="nl-NL" b="1" dirty="0">
                <a:solidFill>
                  <a:schemeClr val="tx1"/>
                </a:solidFill>
              </a:rPr>
              <a:t> </a:t>
            </a:r>
            <a:r>
              <a:rPr lang="nl-NL" b="1" dirty="0" err="1">
                <a:solidFill>
                  <a:schemeClr val="tx1"/>
                </a:solidFill>
              </a:rPr>
              <a:t>village</a:t>
            </a:r>
            <a:r>
              <a:rPr lang="nl-NL" b="1" dirty="0">
                <a:solidFill>
                  <a:schemeClr val="tx1"/>
                </a:solidFill>
              </a:rPr>
              <a:t> </a:t>
            </a:r>
            <a:r>
              <a:rPr lang="nl-NL" b="1" dirty="0" err="1">
                <a:solidFill>
                  <a:schemeClr val="tx1"/>
                </a:solidFill>
              </a:rPr>
              <a:t>gives</a:t>
            </a:r>
            <a:r>
              <a:rPr lang="nl-NL" b="1" dirty="0">
                <a:solidFill>
                  <a:schemeClr val="tx1"/>
                </a:solidFill>
              </a:rPr>
              <a:t> </a:t>
            </a:r>
            <a:r>
              <a:rPr lang="nl-NL" b="1" dirty="0" err="1">
                <a:solidFill>
                  <a:schemeClr val="tx1"/>
                </a:solidFill>
              </a:rPr>
              <a:t>an</a:t>
            </a:r>
            <a:r>
              <a:rPr lang="nl-NL" b="1" dirty="0">
                <a:solidFill>
                  <a:schemeClr val="tx1"/>
                </a:solidFill>
              </a:rPr>
              <a:t> exact </a:t>
            </a:r>
            <a:r>
              <a:rPr lang="nl-NL" b="1" dirty="0" err="1">
                <a:solidFill>
                  <a:schemeClr val="tx1"/>
                </a:solidFill>
              </a:rPr>
              <a:t>representation</a:t>
            </a:r>
            <a:r>
              <a:rPr lang="nl-NL" b="1" dirty="0">
                <a:solidFill>
                  <a:schemeClr val="tx1"/>
                </a:solidFill>
              </a:rPr>
              <a:t> of a native </a:t>
            </a:r>
            <a:r>
              <a:rPr lang="nl-NL" b="1" dirty="0" err="1">
                <a:solidFill>
                  <a:schemeClr val="tx1"/>
                </a:solidFill>
              </a:rPr>
              <a:t>village</a:t>
            </a:r>
            <a:r>
              <a:rPr lang="nl-NL" b="1" dirty="0">
                <a:solidFill>
                  <a:schemeClr val="tx1"/>
                </a:solidFill>
              </a:rPr>
              <a:t> as found in </a:t>
            </a:r>
            <a:r>
              <a:rPr lang="nl-NL" b="1" dirty="0" err="1">
                <a:solidFill>
                  <a:schemeClr val="tx1"/>
                </a:solidFill>
              </a:rPr>
              <a:t>the</a:t>
            </a:r>
            <a:r>
              <a:rPr lang="nl-NL" b="1" dirty="0">
                <a:solidFill>
                  <a:schemeClr val="tx1"/>
                </a:solidFill>
              </a:rPr>
              <a:t> </a:t>
            </a:r>
            <a:r>
              <a:rPr lang="nl-NL" b="1" dirty="0" smtClean="0">
                <a:solidFill>
                  <a:schemeClr val="tx1"/>
                </a:solidFill>
              </a:rPr>
              <a:t>Preanger </a:t>
            </a:r>
            <a:r>
              <a:rPr lang="nl-NL" b="1" dirty="0" err="1" smtClean="0">
                <a:solidFill>
                  <a:schemeClr val="tx1"/>
                </a:solidFill>
              </a:rPr>
              <a:t>Regencies</a:t>
            </a:r>
            <a:r>
              <a:rPr lang="nl-NL" b="1" dirty="0">
                <a:solidFill>
                  <a:schemeClr val="tx1"/>
                </a:solidFill>
              </a:rPr>
              <a:t>, West Java (Dutch East </a:t>
            </a:r>
            <a:r>
              <a:rPr lang="nl-NL" b="1" dirty="0" err="1">
                <a:solidFill>
                  <a:schemeClr val="tx1"/>
                </a:solidFill>
              </a:rPr>
              <a:t>Indies</a:t>
            </a:r>
            <a:r>
              <a:rPr lang="nl-NL" b="1" dirty="0">
                <a:solidFill>
                  <a:schemeClr val="tx1"/>
                </a:solidFill>
              </a:rPr>
              <a:t>.) </a:t>
            </a:r>
          </a:p>
        </p:txBody>
      </p:sp>
    </p:spTree>
    <p:extLst>
      <p:ext uri="{BB962C8B-B14F-4D97-AF65-F5344CB8AC3E}">
        <p14:creationId xmlns:p14="http://schemas.microsoft.com/office/powerpoint/2010/main" val="155450665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10515600" cy="988187"/>
          </a:xfrm>
        </p:spPr>
        <p:txBody>
          <a:bodyPr>
            <a:normAutofit/>
          </a:bodyPr>
          <a:lstStyle/>
          <a:p>
            <a:r>
              <a:rPr lang="nl-NL" sz="4000" b="1" dirty="0" smtClean="0">
                <a:latin typeface="+mn-lt"/>
              </a:rPr>
              <a:t>	</a:t>
            </a:r>
            <a:r>
              <a:rPr lang="nl-NL" sz="4000" b="1" dirty="0" err="1" smtClean="0">
                <a:latin typeface="+mn-lt"/>
              </a:rPr>
              <a:t>Javanese</a:t>
            </a:r>
            <a:r>
              <a:rPr lang="nl-NL" sz="4000" b="1" dirty="0" smtClean="0">
                <a:latin typeface="+mn-lt"/>
              </a:rPr>
              <a:t> </a:t>
            </a:r>
            <a:r>
              <a:rPr lang="nl-NL" sz="4000" b="1" dirty="0" err="1">
                <a:latin typeface="+mn-lt"/>
              </a:rPr>
              <a:t>Village</a:t>
            </a:r>
            <a:r>
              <a:rPr lang="nl-NL" sz="4000" b="1" dirty="0">
                <a:latin typeface="+mn-lt"/>
              </a:rPr>
              <a:t> Chicago World Fair 1893</a:t>
            </a:r>
          </a:p>
        </p:txBody>
      </p:sp>
      <p:pic>
        <p:nvPicPr>
          <p:cNvPr id="4" name="Tijdelijke aanduiding voor inhoud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03120" y="1453896"/>
            <a:ext cx="7763256" cy="4702334"/>
          </a:xfrm>
        </p:spPr>
      </p:pic>
    </p:spTree>
    <p:extLst>
      <p:ext uri="{BB962C8B-B14F-4D97-AF65-F5344CB8AC3E}">
        <p14:creationId xmlns:p14="http://schemas.microsoft.com/office/powerpoint/2010/main" val="105651378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4000" b="1" dirty="0">
                <a:solidFill>
                  <a:srgbClr val="0070C0"/>
                </a:solidFill>
                <a:latin typeface="+mn-lt"/>
              </a:rPr>
              <a:t>Adriaan Kerkhoven </a:t>
            </a:r>
            <a:r>
              <a:rPr lang="nl-NL" sz="4000" b="1" dirty="0">
                <a:latin typeface="+mn-lt"/>
              </a:rPr>
              <a:t>in NOI 1894-</a:t>
            </a:r>
            <a:br>
              <a:rPr lang="nl-NL" sz="4000" b="1" dirty="0">
                <a:latin typeface="+mn-lt"/>
              </a:rPr>
            </a:br>
            <a:r>
              <a:rPr lang="nl-NL" sz="4000" b="1" dirty="0">
                <a:latin typeface="+mn-lt"/>
              </a:rPr>
              <a:t> 		</a:t>
            </a:r>
            <a:r>
              <a:rPr lang="nl-NL" sz="4000" b="1" dirty="0" smtClean="0">
                <a:latin typeface="+mn-lt"/>
              </a:rPr>
              <a:t>Sport: paardenraces renbaan Buitenzorg</a:t>
            </a:r>
            <a:endParaRPr lang="nl-NL" sz="4000" dirty="0">
              <a:latin typeface="+mn-lt"/>
            </a:endParaRPr>
          </a:p>
        </p:txBody>
      </p:sp>
      <p:pic>
        <p:nvPicPr>
          <p:cNvPr id="4" name="Tijdelijke aanduiding voor inhoud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029968" y="1911096"/>
            <a:ext cx="7452360" cy="4590288"/>
          </a:xfrm>
        </p:spPr>
      </p:pic>
    </p:spTree>
    <p:extLst>
      <p:ext uri="{BB962C8B-B14F-4D97-AF65-F5344CB8AC3E}">
        <p14:creationId xmlns:p14="http://schemas.microsoft.com/office/powerpoint/2010/main" val="176960681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 		</a:t>
            </a:r>
            <a:r>
              <a:rPr lang="nl-NL" b="1" dirty="0" smtClean="0">
                <a:latin typeface="+mn-lt"/>
              </a:rPr>
              <a:t>Jagen: conservatie (&amp; sport?)</a:t>
            </a:r>
            <a:endParaRPr lang="nl-NL" b="1" dirty="0">
              <a:latin typeface="+mn-lt"/>
            </a:endParaRPr>
          </a:p>
        </p:txBody>
      </p:sp>
      <p:pic>
        <p:nvPicPr>
          <p:cNvPr id="4" name="Tijdelijke aanduiding voor inhoud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31136" y="1690688"/>
            <a:ext cx="7443216" cy="4682679"/>
          </a:xfrm>
          <a:prstGeom prst="rect">
            <a:avLst/>
          </a:prstGeom>
        </p:spPr>
      </p:pic>
    </p:spTree>
    <p:extLst>
      <p:ext uri="{BB962C8B-B14F-4D97-AF65-F5344CB8AC3E}">
        <p14:creationId xmlns:p14="http://schemas.microsoft.com/office/powerpoint/2010/main" val="3611021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10515600" cy="5935091"/>
          </a:xfrm>
        </p:spPr>
        <p:txBody>
          <a:bodyPr>
            <a:normAutofit fontScale="90000"/>
          </a:bodyPr>
          <a:lstStyle/>
          <a:p>
            <a:r>
              <a:rPr lang="nl-NL" sz="2800" dirty="0" smtClean="0">
                <a:latin typeface="+mn-lt"/>
              </a:rPr>
              <a:t/>
            </a:r>
            <a:br>
              <a:rPr lang="nl-NL" sz="2800" dirty="0" smtClean="0">
                <a:latin typeface="+mn-lt"/>
              </a:rPr>
            </a:br>
            <a:r>
              <a:rPr lang="nl-NL" sz="2800" dirty="0" smtClean="0">
                <a:latin typeface="+mn-lt"/>
              </a:rPr>
              <a:t/>
            </a:r>
            <a:br>
              <a:rPr lang="nl-NL" sz="2800" dirty="0" smtClean="0">
                <a:latin typeface="+mn-lt"/>
              </a:rPr>
            </a:br>
            <a:r>
              <a:rPr lang="nl-NL" sz="2800" dirty="0" smtClean="0">
                <a:latin typeface="+mn-lt"/>
              </a:rPr>
              <a:t/>
            </a:r>
            <a:br>
              <a:rPr lang="nl-NL" sz="2800" dirty="0" smtClean="0">
                <a:latin typeface="+mn-lt"/>
              </a:rPr>
            </a:br>
            <a:r>
              <a:rPr lang="nl-NL" sz="2800" dirty="0" smtClean="0">
                <a:latin typeface="+mn-lt"/>
              </a:rPr>
              <a:t/>
            </a:r>
            <a:br>
              <a:rPr lang="nl-NL" sz="2800" dirty="0" smtClean="0">
                <a:latin typeface="+mn-lt"/>
              </a:rPr>
            </a:br>
            <a:r>
              <a:rPr lang="nl-NL" sz="2800" dirty="0" smtClean="0">
                <a:latin typeface="+mn-lt"/>
              </a:rPr>
              <a:t/>
            </a:r>
            <a:br>
              <a:rPr lang="nl-NL" sz="2800" dirty="0" smtClean="0">
                <a:latin typeface="+mn-lt"/>
              </a:rPr>
            </a:br>
            <a:r>
              <a:rPr lang="nl-NL" sz="2800" dirty="0" smtClean="0">
                <a:latin typeface="+mn-lt"/>
              </a:rPr>
              <a:t/>
            </a:r>
            <a:br>
              <a:rPr lang="nl-NL" sz="2800" dirty="0" smtClean="0">
                <a:latin typeface="+mn-lt"/>
              </a:rPr>
            </a:br>
            <a:r>
              <a:rPr lang="nl-NL" sz="2800" dirty="0" smtClean="0">
                <a:latin typeface="+mn-lt"/>
              </a:rPr>
              <a:t/>
            </a:r>
            <a:br>
              <a:rPr lang="nl-NL" sz="2800" dirty="0" smtClean="0">
                <a:latin typeface="+mn-lt"/>
              </a:rPr>
            </a:br>
            <a:r>
              <a:rPr lang="nl-NL" sz="2800" dirty="0" smtClean="0">
                <a:latin typeface="+mn-lt"/>
              </a:rPr>
              <a:t/>
            </a:r>
            <a:br>
              <a:rPr lang="nl-NL" sz="2800" dirty="0" smtClean="0">
                <a:latin typeface="+mn-lt"/>
              </a:rPr>
            </a:br>
            <a:r>
              <a:rPr lang="nl-NL" sz="2800" dirty="0" smtClean="0">
                <a:latin typeface="+mn-lt"/>
              </a:rPr>
              <a:t/>
            </a:r>
            <a:br>
              <a:rPr lang="nl-NL" sz="2800" dirty="0" smtClean="0">
                <a:latin typeface="+mn-lt"/>
              </a:rPr>
            </a:br>
            <a:r>
              <a:rPr lang="nl-NL" sz="2800" dirty="0" smtClean="0">
                <a:latin typeface="+mn-lt"/>
              </a:rPr>
              <a:t/>
            </a:r>
            <a:br>
              <a:rPr lang="nl-NL" sz="2800" dirty="0" smtClean="0">
                <a:latin typeface="+mn-lt"/>
              </a:rPr>
            </a:br>
            <a:r>
              <a:rPr lang="nl-NL" sz="2800" dirty="0" smtClean="0">
                <a:latin typeface="+mn-lt"/>
              </a:rPr>
              <a:t/>
            </a:r>
            <a:br>
              <a:rPr lang="nl-NL" sz="2800" dirty="0" smtClean="0">
                <a:latin typeface="+mn-lt"/>
              </a:rPr>
            </a:br>
            <a:r>
              <a:rPr lang="nl-NL" sz="2800" dirty="0" smtClean="0">
                <a:latin typeface="+mn-lt"/>
              </a:rPr>
              <a:t/>
            </a:r>
            <a:br>
              <a:rPr lang="nl-NL" sz="2800" dirty="0" smtClean="0">
                <a:latin typeface="+mn-lt"/>
              </a:rPr>
            </a:br>
            <a:r>
              <a:rPr lang="nl-NL" sz="2800" dirty="0" smtClean="0">
                <a:latin typeface="+mn-lt"/>
              </a:rPr>
              <a:t/>
            </a:r>
            <a:br>
              <a:rPr lang="nl-NL" sz="2800" dirty="0" smtClean="0">
                <a:latin typeface="+mn-lt"/>
              </a:rPr>
            </a:br>
            <a:r>
              <a:rPr lang="nl-NL" sz="2200" b="1" dirty="0" smtClean="0">
                <a:latin typeface="+mn-lt"/>
              </a:rPr>
              <a:t>A.R.W</a:t>
            </a:r>
            <a:r>
              <a:rPr lang="nl-NL" sz="2200" b="1" dirty="0">
                <a:latin typeface="+mn-lt"/>
              </a:rPr>
              <a:t>. Kerkhoven</a:t>
            </a:r>
            <a:r>
              <a:rPr lang="nl-NL" sz="2200" b="1" dirty="0" smtClean="0">
                <a:latin typeface="+mn-lt"/>
              </a:rPr>
              <a:t>. </a:t>
            </a:r>
            <a:r>
              <a:rPr lang="nl-NL" sz="2200" b="1" dirty="0">
                <a:latin typeface="+mn-lt"/>
              </a:rPr>
              <a:t>Sneller vervoer op spoorwegen, </a:t>
            </a:r>
            <a:r>
              <a:rPr lang="nl-NL" sz="2200" b="1" i="1" dirty="0" smtClean="0">
                <a:latin typeface="+mn-lt"/>
              </a:rPr>
              <a:t>De </a:t>
            </a:r>
            <a:r>
              <a:rPr lang="nl-NL" sz="2200" b="1" i="1" dirty="0">
                <a:latin typeface="+mn-lt"/>
              </a:rPr>
              <a:t>Ingenieur 7</a:t>
            </a:r>
            <a:r>
              <a:rPr lang="nl-NL" sz="2200" b="1" dirty="0">
                <a:latin typeface="+mn-lt"/>
              </a:rPr>
              <a:t>, 1892 (Vereeniging van burgerlijke </a:t>
            </a:r>
            <a:r>
              <a:rPr lang="nl-NL" sz="2200" b="1" dirty="0" smtClean="0">
                <a:latin typeface="+mn-lt"/>
              </a:rPr>
              <a:t>ingenieurs, ’s-Gravenhage)</a:t>
            </a:r>
            <a:br>
              <a:rPr lang="nl-NL" sz="2200" b="1" dirty="0" smtClean="0">
                <a:latin typeface="+mn-lt"/>
              </a:rPr>
            </a:br>
            <a:r>
              <a:rPr lang="nl-NL" sz="2200" b="1" dirty="0" smtClean="0">
                <a:latin typeface="+mn-lt"/>
              </a:rPr>
              <a:t/>
            </a:r>
            <a:br>
              <a:rPr lang="nl-NL" sz="2200" b="1" dirty="0" smtClean="0">
                <a:latin typeface="+mn-lt"/>
              </a:rPr>
            </a:br>
            <a:r>
              <a:rPr lang="nl-NL" sz="2200" b="1" dirty="0" smtClean="0">
                <a:latin typeface="+mn-lt"/>
              </a:rPr>
              <a:t>A.R.W. Kerkhoven. Het tegengaan van afspoeling door </a:t>
            </a:r>
            <a:r>
              <a:rPr lang="nl-NL" sz="2200" b="1" dirty="0" err="1" smtClean="0">
                <a:latin typeface="+mn-lt"/>
              </a:rPr>
              <a:t>Rational</a:t>
            </a:r>
            <a:r>
              <a:rPr lang="nl-NL" sz="2200" b="1" dirty="0" smtClean="0">
                <a:latin typeface="+mn-lt"/>
              </a:rPr>
              <a:t> Tuinaanleg. </a:t>
            </a:r>
            <a:r>
              <a:rPr lang="nl-NL" sz="2200" b="1" dirty="0" err="1" smtClean="0">
                <a:latin typeface="+mn-lt"/>
              </a:rPr>
              <a:t>Soekaboemische</a:t>
            </a:r>
            <a:r>
              <a:rPr lang="nl-NL" sz="2200" b="1" dirty="0" smtClean="0">
                <a:latin typeface="+mn-lt"/>
              </a:rPr>
              <a:t> </a:t>
            </a:r>
            <a:r>
              <a:rPr lang="nl-NL" sz="2200" b="1" dirty="0" err="1" smtClean="0">
                <a:latin typeface="+mn-lt"/>
              </a:rPr>
              <a:t>Landbouwvereeniging</a:t>
            </a:r>
            <a:r>
              <a:rPr lang="nl-NL" sz="2200" b="1" dirty="0" smtClean="0">
                <a:latin typeface="+mn-lt"/>
              </a:rPr>
              <a:t>, 1913.</a:t>
            </a:r>
            <a:br>
              <a:rPr lang="nl-NL" sz="2200" b="1" dirty="0" smtClean="0">
                <a:latin typeface="+mn-lt"/>
              </a:rPr>
            </a:br>
            <a:r>
              <a:rPr lang="nl-NL" sz="2200" b="1" dirty="0" smtClean="0">
                <a:latin typeface="+mn-lt"/>
              </a:rPr>
              <a:t/>
            </a:r>
            <a:br>
              <a:rPr lang="nl-NL" sz="2200" b="1" dirty="0" smtClean="0">
                <a:latin typeface="+mn-lt"/>
              </a:rPr>
            </a:br>
            <a:r>
              <a:rPr lang="nl-NL" sz="2200" b="1" dirty="0" smtClean="0">
                <a:latin typeface="+mn-lt"/>
              </a:rPr>
              <a:t>A.R.W. Kerkhoven en C.A. Lugt. De Jachtwet. </a:t>
            </a:r>
            <a:r>
              <a:rPr lang="nl-NL" sz="2200" b="1" i="1" dirty="0" smtClean="0">
                <a:latin typeface="+mn-lt"/>
              </a:rPr>
              <a:t>Tijdschrift voor </a:t>
            </a:r>
            <a:r>
              <a:rPr lang="nl-NL" sz="2200" b="1" i="1" dirty="0" err="1" smtClean="0">
                <a:latin typeface="+mn-lt"/>
              </a:rPr>
              <a:t>Binnenlandsch</a:t>
            </a:r>
            <a:r>
              <a:rPr lang="nl-NL" sz="2200" b="1" i="1" dirty="0" smtClean="0">
                <a:latin typeface="+mn-lt"/>
              </a:rPr>
              <a:t> Bestuur </a:t>
            </a:r>
            <a:r>
              <a:rPr lang="nl-NL" sz="2200" b="1" dirty="0" smtClean="0">
                <a:latin typeface="+mn-lt"/>
              </a:rPr>
              <a:t>49, 367-374, 1916.</a:t>
            </a:r>
            <a:br>
              <a:rPr lang="nl-NL" sz="2200" b="1" dirty="0" smtClean="0">
                <a:latin typeface="+mn-lt"/>
              </a:rPr>
            </a:br>
            <a:r>
              <a:rPr lang="nl-NL" sz="2200" b="1" dirty="0" smtClean="0">
                <a:latin typeface="+mn-lt"/>
              </a:rPr>
              <a:t/>
            </a:r>
            <a:br>
              <a:rPr lang="nl-NL" sz="2200" b="1" dirty="0" smtClean="0">
                <a:latin typeface="+mn-lt"/>
              </a:rPr>
            </a:br>
            <a:r>
              <a:rPr lang="nl-NL" sz="2200" b="1" dirty="0" smtClean="0">
                <a:latin typeface="+mn-lt"/>
              </a:rPr>
              <a:t>A.R.W. Kerkhoven. </a:t>
            </a:r>
            <a:r>
              <a:rPr lang="nl-NL" sz="2200" b="1" dirty="0" err="1" smtClean="0">
                <a:latin typeface="+mn-lt"/>
              </a:rPr>
              <a:t>Rhinoceros</a:t>
            </a:r>
            <a:r>
              <a:rPr lang="nl-NL" sz="2200" b="1" dirty="0" smtClean="0">
                <a:latin typeface="+mn-lt"/>
              </a:rPr>
              <a:t>-jacht op Java. </a:t>
            </a:r>
            <a:r>
              <a:rPr lang="nl-NL" sz="2200" b="1" i="1" dirty="0" smtClean="0">
                <a:latin typeface="+mn-lt"/>
              </a:rPr>
              <a:t>De Nederlandsche Jager </a:t>
            </a:r>
            <a:r>
              <a:rPr lang="nl-NL" sz="2200" b="1" dirty="0" smtClean="0">
                <a:latin typeface="+mn-lt"/>
              </a:rPr>
              <a:t>32:21, 326-329, 1926.</a:t>
            </a:r>
            <a:br>
              <a:rPr lang="nl-NL" sz="2200" b="1" dirty="0" smtClean="0">
                <a:latin typeface="+mn-lt"/>
              </a:rPr>
            </a:br>
            <a:r>
              <a:rPr lang="nl-NL" sz="2200" b="1" dirty="0" smtClean="0">
                <a:latin typeface="+mn-lt"/>
              </a:rPr>
              <a:t/>
            </a:r>
            <a:br>
              <a:rPr lang="nl-NL" sz="2200" b="1" dirty="0" smtClean="0">
                <a:latin typeface="+mn-lt"/>
              </a:rPr>
            </a:br>
            <a:r>
              <a:rPr lang="nl-NL" sz="2200" b="1" dirty="0" smtClean="0">
                <a:latin typeface="+mn-lt"/>
              </a:rPr>
              <a:t>In 1937, </a:t>
            </a:r>
            <a:r>
              <a:rPr lang="nl-NL" sz="2200" b="1" dirty="0" err="1" smtClean="0">
                <a:latin typeface="+mn-lt"/>
              </a:rPr>
              <a:t>Erdbrink</a:t>
            </a:r>
            <a:r>
              <a:rPr lang="nl-NL" sz="2200" b="1" dirty="0" smtClean="0">
                <a:latin typeface="+mn-lt"/>
              </a:rPr>
              <a:t> </a:t>
            </a:r>
            <a:r>
              <a:rPr lang="nl-NL" sz="2200" b="1" dirty="0" err="1" smtClean="0">
                <a:latin typeface="+mn-lt"/>
              </a:rPr>
              <a:t>and</a:t>
            </a:r>
            <a:r>
              <a:rPr lang="nl-NL" sz="2200" b="1" dirty="0" smtClean="0">
                <a:latin typeface="+mn-lt"/>
              </a:rPr>
              <a:t> Kerkhoven </a:t>
            </a:r>
            <a:r>
              <a:rPr lang="nl-NL" sz="2200" b="1" dirty="0" err="1" smtClean="0">
                <a:latin typeface="+mn-lt"/>
              </a:rPr>
              <a:t>discovered</a:t>
            </a:r>
            <a:r>
              <a:rPr lang="nl-NL" sz="2200" b="1" dirty="0" smtClean="0">
                <a:latin typeface="+mn-lt"/>
              </a:rPr>
              <a:t> </a:t>
            </a:r>
            <a:r>
              <a:rPr lang="nl-NL" sz="2200" b="1" dirty="0" err="1" smtClean="0">
                <a:latin typeface="+mn-lt"/>
              </a:rPr>
              <a:t>an</a:t>
            </a:r>
            <a:r>
              <a:rPr lang="nl-NL" sz="2200" b="1" dirty="0" smtClean="0">
                <a:latin typeface="+mn-lt"/>
              </a:rPr>
              <a:t> </a:t>
            </a:r>
            <a:r>
              <a:rPr lang="nl-NL" sz="2200" b="1" dirty="0" err="1" smtClean="0">
                <a:latin typeface="+mn-lt"/>
              </a:rPr>
              <a:t>archaeological</a:t>
            </a:r>
            <a:r>
              <a:rPr lang="nl-NL" sz="2200" b="1" dirty="0" smtClean="0">
                <a:latin typeface="+mn-lt"/>
              </a:rPr>
              <a:t> site in West-Java, </a:t>
            </a:r>
            <a:r>
              <a:rPr lang="nl-NL" sz="2200" b="1" dirty="0" err="1" smtClean="0">
                <a:latin typeface="+mn-lt"/>
              </a:rPr>
              <a:t>halfway</a:t>
            </a:r>
            <a:r>
              <a:rPr lang="nl-NL" sz="2200" b="1" dirty="0" smtClean="0">
                <a:latin typeface="+mn-lt"/>
              </a:rPr>
              <a:t> </a:t>
            </a:r>
            <a:r>
              <a:rPr lang="nl-NL" sz="2200" b="1" dirty="0" err="1" smtClean="0">
                <a:latin typeface="+mn-lt"/>
              </a:rPr>
              <a:t>between</a:t>
            </a:r>
            <a:r>
              <a:rPr lang="nl-NL" sz="2200" b="1" dirty="0" smtClean="0">
                <a:latin typeface="+mn-lt"/>
              </a:rPr>
              <a:t> </a:t>
            </a:r>
            <a:r>
              <a:rPr lang="nl-NL" sz="2200" b="1" dirty="0" err="1" smtClean="0">
                <a:latin typeface="+mn-lt"/>
              </a:rPr>
              <a:t>the</a:t>
            </a:r>
            <a:r>
              <a:rPr lang="nl-NL" sz="2200" b="1" dirty="0" smtClean="0">
                <a:latin typeface="+mn-lt"/>
              </a:rPr>
              <a:t> </a:t>
            </a:r>
            <a:r>
              <a:rPr lang="nl-NL" sz="2200" b="1" dirty="0" err="1" smtClean="0">
                <a:latin typeface="+mn-lt"/>
              </a:rPr>
              <a:t>Pasir</a:t>
            </a:r>
            <a:r>
              <a:rPr lang="nl-NL" sz="2200" b="1" dirty="0" smtClean="0">
                <a:latin typeface="+mn-lt"/>
              </a:rPr>
              <a:t> </a:t>
            </a:r>
            <a:r>
              <a:rPr lang="nl-NL" sz="2200" b="1" dirty="0" err="1" smtClean="0">
                <a:latin typeface="+mn-lt"/>
              </a:rPr>
              <a:t>Tjilawang</a:t>
            </a:r>
            <a:r>
              <a:rPr lang="nl-NL" sz="2200" b="1" dirty="0" smtClean="0">
                <a:latin typeface="+mn-lt"/>
              </a:rPr>
              <a:t> </a:t>
            </a:r>
            <a:r>
              <a:rPr lang="nl-NL" sz="2200" b="1" dirty="0" err="1" smtClean="0">
                <a:latin typeface="+mn-lt"/>
              </a:rPr>
              <a:t>hill</a:t>
            </a:r>
            <a:r>
              <a:rPr lang="nl-NL" sz="2200" b="1" dirty="0" smtClean="0">
                <a:latin typeface="+mn-lt"/>
              </a:rPr>
              <a:t> </a:t>
            </a:r>
            <a:r>
              <a:rPr lang="nl-NL" sz="2200" b="1" dirty="0" err="1" smtClean="0">
                <a:latin typeface="+mn-lt"/>
              </a:rPr>
              <a:t>and</a:t>
            </a:r>
            <a:r>
              <a:rPr lang="nl-NL" sz="2200" b="1" dirty="0" smtClean="0">
                <a:latin typeface="+mn-lt"/>
              </a:rPr>
              <a:t> </a:t>
            </a:r>
            <a:r>
              <a:rPr lang="nl-NL" sz="2200" b="1" dirty="0" err="1" smtClean="0">
                <a:latin typeface="+mn-lt"/>
              </a:rPr>
              <a:t>the</a:t>
            </a:r>
            <a:r>
              <a:rPr lang="nl-NL" sz="2200" b="1" dirty="0" smtClean="0">
                <a:latin typeface="+mn-lt"/>
              </a:rPr>
              <a:t> </a:t>
            </a:r>
            <a:r>
              <a:rPr lang="nl-NL" sz="2200" b="1" dirty="0" err="1" smtClean="0">
                <a:latin typeface="+mn-lt"/>
              </a:rPr>
              <a:t>hamlet</a:t>
            </a:r>
            <a:r>
              <a:rPr lang="nl-NL" sz="2200" b="1" dirty="0" smtClean="0">
                <a:latin typeface="+mn-lt"/>
              </a:rPr>
              <a:t> of </a:t>
            </a:r>
            <a:r>
              <a:rPr lang="nl-NL" sz="2200" b="1" dirty="0" err="1" smtClean="0">
                <a:latin typeface="+mn-lt"/>
              </a:rPr>
              <a:t>Tonndjong</a:t>
            </a:r>
            <a:r>
              <a:rPr lang="nl-NL" sz="2200" b="1" dirty="0" smtClean="0">
                <a:latin typeface="+mn-lt"/>
              </a:rPr>
              <a:t>, </a:t>
            </a:r>
            <a:r>
              <a:rPr lang="nl-NL" sz="2200" b="1" dirty="0" err="1" smtClean="0">
                <a:latin typeface="+mn-lt"/>
              </a:rPr>
              <a:t>which</a:t>
            </a:r>
            <a:r>
              <a:rPr lang="nl-NL" sz="2200" b="1" dirty="0" smtClean="0">
                <a:latin typeface="+mn-lt"/>
              </a:rPr>
              <a:t> </a:t>
            </a:r>
            <a:r>
              <a:rPr lang="nl-NL" sz="2200" b="1" dirty="0" err="1" smtClean="0">
                <a:latin typeface="+mn-lt"/>
              </a:rPr>
              <a:t>Erdbrink</a:t>
            </a:r>
            <a:r>
              <a:rPr lang="nl-NL" sz="2200" b="1" dirty="0" smtClean="0">
                <a:latin typeface="+mn-lt"/>
              </a:rPr>
              <a:t> (1954) </a:t>
            </a:r>
            <a:r>
              <a:rPr lang="nl-NL" sz="2200" b="1" dirty="0" err="1" smtClean="0">
                <a:latin typeface="+mn-lt"/>
              </a:rPr>
              <a:t>attrributed</a:t>
            </a:r>
            <a:r>
              <a:rPr lang="nl-NL" sz="2200" b="1" dirty="0" smtClean="0">
                <a:latin typeface="+mn-lt"/>
              </a:rPr>
              <a:t> </a:t>
            </a:r>
            <a:r>
              <a:rPr lang="nl-NL" sz="2200" b="1" dirty="0" err="1" smtClean="0">
                <a:latin typeface="+mn-lt"/>
              </a:rPr>
              <a:t>to</a:t>
            </a:r>
            <a:r>
              <a:rPr lang="nl-NL" sz="2200" b="1" dirty="0" smtClean="0">
                <a:latin typeface="+mn-lt"/>
              </a:rPr>
              <a:t> </a:t>
            </a:r>
            <a:r>
              <a:rPr lang="nl-NL" sz="2200" b="1" dirty="0" err="1" smtClean="0">
                <a:latin typeface="+mn-lt"/>
              </a:rPr>
              <a:t>the</a:t>
            </a:r>
            <a:r>
              <a:rPr lang="nl-NL" sz="2200" b="1" dirty="0" smtClean="0">
                <a:latin typeface="+mn-lt"/>
              </a:rPr>
              <a:t> ‘</a:t>
            </a:r>
            <a:r>
              <a:rPr lang="nl-NL" sz="2200" b="1" dirty="0" err="1" smtClean="0">
                <a:latin typeface="+mn-lt"/>
              </a:rPr>
              <a:t>Mesolithic</a:t>
            </a:r>
            <a:r>
              <a:rPr lang="nl-NL" sz="2200" b="1" dirty="0" smtClean="0">
                <a:latin typeface="+mn-lt"/>
              </a:rPr>
              <a:t> </a:t>
            </a:r>
            <a:r>
              <a:rPr lang="nl-NL" sz="2200" b="1" dirty="0" err="1" smtClean="0">
                <a:latin typeface="+mn-lt"/>
              </a:rPr>
              <a:t>sampoeng</a:t>
            </a:r>
            <a:r>
              <a:rPr lang="nl-NL" sz="2200" b="1" dirty="0" smtClean="0">
                <a:latin typeface="+mn-lt"/>
              </a:rPr>
              <a:t> culture’.</a:t>
            </a:r>
            <a:br>
              <a:rPr lang="nl-NL" sz="2200" b="1" dirty="0" smtClean="0">
                <a:latin typeface="+mn-lt"/>
              </a:rPr>
            </a:br>
            <a:r>
              <a:rPr lang="nl-NL" sz="2200" b="1" dirty="0" smtClean="0">
                <a:latin typeface="+mn-lt"/>
              </a:rPr>
              <a:t>P. Storm, ‘</a:t>
            </a:r>
            <a:r>
              <a:rPr lang="nl-NL" sz="2200" b="1" dirty="0" err="1" smtClean="0">
                <a:latin typeface="+mn-lt"/>
              </a:rPr>
              <a:t>Two</a:t>
            </a:r>
            <a:r>
              <a:rPr lang="nl-NL" sz="2200" b="1" dirty="0" smtClean="0">
                <a:latin typeface="+mn-lt"/>
              </a:rPr>
              <a:t> </a:t>
            </a:r>
            <a:r>
              <a:rPr lang="nl-NL" sz="2200" b="1" dirty="0" err="1" smtClean="0">
                <a:latin typeface="+mn-lt"/>
              </a:rPr>
              <a:t>Microliths</a:t>
            </a:r>
            <a:r>
              <a:rPr lang="nl-NL" sz="2200" b="1" dirty="0" smtClean="0">
                <a:latin typeface="+mn-lt"/>
              </a:rPr>
              <a:t> </a:t>
            </a:r>
            <a:r>
              <a:rPr lang="nl-NL" sz="2200" b="1" dirty="0" err="1" smtClean="0">
                <a:latin typeface="+mn-lt"/>
              </a:rPr>
              <a:t>from</a:t>
            </a:r>
            <a:r>
              <a:rPr lang="nl-NL" sz="2200" b="1" dirty="0" smtClean="0">
                <a:latin typeface="+mn-lt"/>
              </a:rPr>
              <a:t> </a:t>
            </a:r>
            <a:r>
              <a:rPr lang="nl-NL" sz="2200" b="1" dirty="0" err="1" smtClean="0">
                <a:latin typeface="+mn-lt"/>
              </a:rPr>
              <a:t>Javanese</a:t>
            </a:r>
            <a:r>
              <a:rPr lang="nl-NL" sz="2200" b="1" dirty="0" smtClean="0">
                <a:latin typeface="+mn-lt"/>
              </a:rPr>
              <a:t> </a:t>
            </a:r>
            <a:r>
              <a:rPr lang="nl-NL" sz="2200" b="1" dirty="0" err="1" smtClean="0">
                <a:latin typeface="+mn-lt"/>
              </a:rPr>
              <a:t>Wadjak</a:t>
            </a:r>
            <a:r>
              <a:rPr lang="nl-NL" sz="2200" b="1" dirty="0" smtClean="0">
                <a:latin typeface="+mn-lt"/>
              </a:rPr>
              <a:t> Man’, </a:t>
            </a:r>
            <a:r>
              <a:rPr lang="nl-NL" sz="2200" b="1" i="1" dirty="0" smtClean="0">
                <a:latin typeface="+mn-lt"/>
              </a:rPr>
              <a:t>Journal of </a:t>
            </a:r>
            <a:r>
              <a:rPr lang="nl-NL" sz="2200" b="1" i="1" dirty="0" err="1" smtClean="0">
                <a:latin typeface="+mn-lt"/>
              </a:rPr>
              <a:t>the</a:t>
            </a:r>
            <a:r>
              <a:rPr lang="nl-NL" sz="2200" b="1" i="1" dirty="0" smtClean="0">
                <a:latin typeface="+mn-lt"/>
              </a:rPr>
              <a:t> </a:t>
            </a:r>
            <a:r>
              <a:rPr lang="nl-NL" sz="2200" b="1" i="1" dirty="0" err="1" smtClean="0">
                <a:latin typeface="+mn-lt"/>
              </a:rPr>
              <a:t>Anthropological</a:t>
            </a:r>
            <a:r>
              <a:rPr lang="nl-NL" sz="2200" b="1" i="1" dirty="0" smtClean="0">
                <a:latin typeface="+mn-lt"/>
              </a:rPr>
              <a:t> Society of Nippon</a:t>
            </a:r>
            <a:r>
              <a:rPr lang="nl-NL" sz="2200" b="1" dirty="0" smtClean="0">
                <a:latin typeface="+mn-lt"/>
              </a:rPr>
              <a:t>,  100:2, 191-203, 1992.</a:t>
            </a:r>
            <a:r>
              <a:rPr lang="nl-NL" sz="2700" b="1" dirty="0" smtClean="0">
                <a:latin typeface="+mn-lt"/>
              </a:rPr>
              <a:t/>
            </a:r>
            <a:br>
              <a:rPr lang="nl-NL" sz="2700" b="1" dirty="0" smtClean="0">
                <a:latin typeface="+mn-lt"/>
              </a:rPr>
            </a:br>
            <a:r>
              <a:rPr lang="nl-NL" sz="2700" b="1" dirty="0" smtClean="0">
                <a:latin typeface="+mn-lt"/>
              </a:rPr>
              <a:t/>
            </a:r>
            <a:br>
              <a:rPr lang="nl-NL" sz="2700" b="1" dirty="0" smtClean="0">
                <a:latin typeface="+mn-lt"/>
              </a:rPr>
            </a:br>
            <a:r>
              <a:rPr lang="nl-NL" sz="2800" dirty="0" smtClean="0">
                <a:latin typeface="+mn-lt"/>
              </a:rPr>
              <a:t/>
            </a:r>
            <a:br>
              <a:rPr lang="nl-NL" sz="2800" dirty="0" smtClean="0">
                <a:latin typeface="+mn-lt"/>
              </a:rPr>
            </a:br>
            <a:r>
              <a:rPr lang="nl-NL" sz="2800" dirty="0" smtClean="0">
                <a:latin typeface="+mn-lt"/>
              </a:rPr>
              <a:t/>
            </a:r>
            <a:br>
              <a:rPr lang="nl-NL" sz="2800" dirty="0" smtClean="0">
                <a:latin typeface="+mn-lt"/>
              </a:rPr>
            </a:br>
            <a:r>
              <a:rPr lang="nl-NL" sz="2800" dirty="0" smtClean="0">
                <a:latin typeface="+mn-lt"/>
              </a:rPr>
              <a:t/>
            </a:r>
            <a:br>
              <a:rPr lang="nl-NL" sz="2800" dirty="0" smtClean="0">
                <a:latin typeface="+mn-lt"/>
              </a:rPr>
            </a:br>
            <a:r>
              <a:rPr lang="nl-NL" sz="2800" dirty="0" smtClean="0">
                <a:latin typeface="+mn-lt"/>
              </a:rPr>
              <a:t/>
            </a:r>
            <a:br>
              <a:rPr lang="nl-NL" sz="2800" dirty="0" smtClean="0">
                <a:latin typeface="+mn-lt"/>
              </a:rPr>
            </a:br>
            <a:r>
              <a:rPr lang="nl-NL" sz="2800" dirty="0" smtClean="0">
                <a:latin typeface="+mn-lt"/>
              </a:rPr>
              <a:t/>
            </a:r>
            <a:br>
              <a:rPr lang="nl-NL" sz="2800" dirty="0" smtClean="0">
                <a:latin typeface="+mn-lt"/>
              </a:rPr>
            </a:br>
            <a:r>
              <a:rPr lang="nl-NL" sz="2800" dirty="0" smtClean="0">
                <a:latin typeface="+mn-lt"/>
              </a:rPr>
              <a:t/>
            </a:r>
            <a:br>
              <a:rPr lang="nl-NL" sz="2800" dirty="0" smtClean="0">
                <a:latin typeface="+mn-lt"/>
              </a:rPr>
            </a:br>
            <a:r>
              <a:rPr lang="nl-NL" sz="2800" dirty="0" smtClean="0">
                <a:latin typeface="+mn-lt"/>
              </a:rPr>
              <a:t/>
            </a:r>
            <a:br>
              <a:rPr lang="nl-NL" sz="2800" dirty="0" smtClean="0">
                <a:latin typeface="+mn-lt"/>
              </a:rPr>
            </a:br>
            <a:r>
              <a:rPr lang="nl-NL" sz="2800" dirty="0" smtClean="0">
                <a:latin typeface="+mn-lt"/>
              </a:rPr>
              <a:t/>
            </a:r>
            <a:br>
              <a:rPr lang="nl-NL" sz="2800" dirty="0" smtClean="0">
                <a:latin typeface="+mn-lt"/>
              </a:rPr>
            </a:br>
            <a:r>
              <a:rPr lang="nl-NL" sz="2800" dirty="0" smtClean="0">
                <a:latin typeface="+mn-lt"/>
              </a:rPr>
              <a:t/>
            </a:r>
            <a:br>
              <a:rPr lang="nl-NL" sz="2800" dirty="0" smtClean="0">
                <a:latin typeface="+mn-lt"/>
              </a:rPr>
            </a:br>
            <a:r>
              <a:rPr lang="nl-NL" sz="2800" dirty="0" smtClean="0">
                <a:latin typeface="+mn-lt"/>
              </a:rPr>
              <a:t/>
            </a:r>
            <a:br>
              <a:rPr lang="nl-NL" sz="2800" dirty="0" smtClean="0">
                <a:latin typeface="+mn-lt"/>
              </a:rPr>
            </a:br>
            <a:r>
              <a:rPr lang="nl-NL" sz="2800" dirty="0" smtClean="0">
                <a:latin typeface="+mn-lt"/>
              </a:rPr>
              <a:t/>
            </a:r>
            <a:br>
              <a:rPr lang="nl-NL" sz="2800" dirty="0" smtClean="0">
                <a:latin typeface="+mn-lt"/>
              </a:rPr>
            </a:br>
            <a:r>
              <a:rPr lang="nl-NL" sz="2800" dirty="0" smtClean="0">
                <a:latin typeface="+mn-lt"/>
              </a:rPr>
              <a:t/>
            </a:r>
            <a:br>
              <a:rPr lang="nl-NL" sz="2800" dirty="0" smtClean="0">
                <a:latin typeface="+mn-lt"/>
              </a:rPr>
            </a:br>
            <a:r>
              <a:rPr lang="nl-NL" sz="2800" dirty="0" smtClean="0">
                <a:latin typeface="+mn-lt"/>
              </a:rPr>
              <a:t> </a:t>
            </a:r>
            <a:endParaRPr lang="nl-NL" sz="2800" dirty="0">
              <a:latin typeface="+mn-lt"/>
            </a:endParaRPr>
          </a:p>
        </p:txBody>
      </p:sp>
    </p:spTree>
    <p:extLst>
      <p:ext uri="{BB962C8B-B14F-4D97-AF65-F5344CB8AC3E}">
        <p14:creationId xmlns:p14="http://schemas.microsoft.com/office/powerpoint/2010/main" val="1858319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10515600" cy="6172835"/>
          </a:xfrm>
        </p:spPr>
        <p:txBody>
          <a:bodyPr>
            <a:normAutofit fontScale="90000"/>
          </a:bodyPr>
          <a:lstStyle/>
          <a:p>
            <a:r>
              <a:rPr lang="nl-NL" sz="2400" dirty="0" smtClean="0">
                <a:latin typeface="+mn-lt"/>
              </a:rPr>
              <a:t/>
            </a:r>
            <a:br>
              <a:rPr lang="nl-NL" sz="2400" dirty="0" smtClean="0">
                <a:latin typeface="+mn-lt"/>
              </a:rPr>
            </a:br>
            <a:r>
              <a:rPr lang="nl-NL" sz="2400" dirty="0" smtClean="0">
                <a:latin typeface="+mn-lt"/>
              </a:rPr>
              <a:t/>
            </a:r>
            <a:br>
              <a:rPr lang="nl-NL" sz="2400" dirty="0" smtClean="0">
                <a:latin typeface="+mn-lt"/>
              </a:rPr>
            </a:br>
            <a:r>
              <a:rPr lang="nl-NL" sz="2400" dirty="0" smtClean="0">
                <a:latin typeface="+mn-lt"/>
              </a:rPr>
              <a:t/>
            </a:r>
            <a:br>
              <a:rPr lang="nl-NL" sz="2400" dirty="0" smtClean="0">
                <a:latin typeface="+mn-lt"/>
              </a:rPr>
            </a:br>
            <a:r>
              <a:rPr lang="nl-NL" sz="2400" dirty="0" smtClean="0">
                <a:latin typeface="+mn-lt"/>
              </a:rPr>
              <a:t/>
            </a:r>
            <a:br>
              <a:rPr lang="nl-NL" sz="2400" dirty="0" smtClean="0">
                <a:latin typeface="+mn-lt"/>
              </a:rPr>
            </a:br>
            <a:r>
              <a:rPr lang="nl-NL" sz="2400" dirty="0" smtClean="0">
                <a:latin typeface="+mn-lt"/>
              </a:rPr>
              <a:t/>
            </a:r>
            <a:br>
              <a:rPr lang="nl-NL" sz="2400" dirty="0" smtClean="0">
                <a:latin typeface="+mn-lt"/>
              </a:rPr>
            </a:br>
            <a:r>
              <a:rPr lang="nl-NL" sz="2400" dirty="0" smtClean="0">
                <a:latin typeface="+mn-lt"/>
              </a:rPr>
              <a:t/>
            </a:r>
            <a:br>
              <a:rPr lang="nl-NL" sz="2400" dirty="0" smtClean="0">
                <a:latin typeface="+mn-lt"/>
              </a:rPr>
            </a:br>
            <a:r>
              <a:rPr lang="nl-NL" sz="2400" dirty="0" smtClean="0">
                <a:latin typeface="+mn-lt"/>
              </a:rPr>
              <a:t/>
            </a:r>
            <a:br>
              <a:rPr lang="nl-NL" sz="2400" dirty="0" smtClean="0">
                <a:latin typeface="+mn-lt"/>
              </a:rPr>
            </a:br>
            <a:r>
              <a:rPr lang="nl-NL" sz="2400" dirty="0" smtClean="0">
                <a:latin typeface="+mn-lt"/>
              </a:rPr>
              <a:t/>
            </a:r>
            <a:br>
              <a:rPr lang="nl-NL" sz="2400" dirty="0" smtClean="0">
                <a:latin typeface="+mn-lt"/>
              </a:rPr>
            </a:br>
            <a:r>
              <a:rPr lang="nl-NL" sz="2400" dirty="0" smtClean="0">
                <a:latin typeface="+mn-lt"/>
              </a:rPr>
              <a:t/>
            </a:r>
            <a:br>
              <a:rPr lang="nl-NL" sz="2400" dirty="0" smtClean="0">
                <a:latin typeface="+mn-lt"/>
              </a:rPr>
            </a:br>
            <a:r>
              <a:rPr lang="nl-NL" sz="2400" dirty="0" smtClean="0">
                <a:latin typeface="+mn-lt"/>
              </a:rPr>
              <a:t/>
            </a:r>
            <a:br>
              <a:rPr lang="nl-NL" sz="2400" dirty="0" smtClean="0">
                <a:latin typeface="+mn-lt"/>
              </a:rPr>
            </a:br>
            <a:r>
              <a:rPr lang="nl-NL" sz="2700" b="1" dirty="0" smtClean="0">
                <a:latin typeface="+mn-lt"/>
              </a:rPr>
              <a:t>Hermannus</a:t>
            </a:r>
            <a:r>
              <a:rPr lang="nl-NL" sz="2700" b="1" dirty="0" smtClean="0">
                <a:solidFill>
                  <a:srgbClr val="0070C0"/>
                </a:solidFill>
                <a:latin typeface="+mn-lt"/>
              </a:rPr>
              <a:t> </a:t>
            </a:r>
            <a:r>
              <a:rPr lang="nl-NL" sz="2700" b="1" dirty="0" err="1" smtClean="0">
                <a:solidFill>
                  <a:srgbClr val="FF0000"/>
                </a:solidFill>
                <a:latin typeface="+mn-lt"/>
              </a:rPr>
              <a:t>Bosscha</a:t>
            </a:r>
            <a:r>
              <a:rPr lang="nl-NL" sz="2700" b="1" dirty="0" smtClean="0">
                <a:solidFill>
                  <a:srgbClr val="0070C0"/>
                </a:solidFill>
                <a:latin typeface="+mn-lt"/>
              </a:rPr>
              <a:t> </a:t>
            </a:r>
            <a:r>
              <a:rPr lang="nl-NL" sz="2700" b="1" dirty="0" smtClean="0">
                <a:latin typeface="+mn-lt"/>
              </a:rPr>
              <a:t>1755 – 1819 </a:t>
            </a:r>
            <a:r>
              <a:rPr lang="nl-NL" sz="2700" b="1" dirty="0" err="1" smtClean="0">
                <a:latin typeface="+mn-lt"/>
              </a:rPr>
              <a:t>L’warden</a:t>
            </a:r>
            <a:r>
              <a:rPr lang="nl-NL" sz="2700" b="1" dirty="0" smtClean="0">
                <a:latin typeface="+mn-lt"/>
              </a:rPr>
              <a:t>, Prof. </a:t>
            </a:r>
            <a:r>
              <a:rPr lang="nl-NL" sz="2700" b="1" dirty="0" err="1" smtClean="0">
                <a:latin typeface="+mn-lt"/>
              </a:rPr>
              <a:t>Latijnsche</a:t>
            </a:r>
            <a:r>
              <a:rPr lang="nl-NL" sz="2700" b="1" dirty="0" smtClean="0">
                <a:latin typeface="+mn-lt"/>
              </a:rPr>
              <a:t> School Deventer</a:t>
            </a:r>
            <a:br>
              <a:rPr lang="nl-NL" sz="2700" b="1" dirty="0" smtClean="0">
                <a:latin typeface="+mn-lt"/>
              </a:rPr>
            </a:br>
            <a:r>
              <a:rPr lang="nl-NL" sz="2700" b="1" dirty="0" smtClean="0">
                <a:latin typeface="+mn-lt"/>
              </a:rPr>
              <a:t> 			X Helena </a:t>
            </a:r>
            <a:r>
              <a:rPr lang="nl-NL" sz="2700" b="1" dirty="0" err="1" smtClean="0">
                <a:latin typeface="+mn-lt"/>
              </a:rPr>
              <a:t>Scheers</a:t>
            </a:r>
            <a:r>
              <a:rPr lang="nl-NL" sz="2700" b="1" dirty="0" smtClean="0">
                <a:latin typeface="+mn-lt"/>
              </a:rPr>
              <a:t> 1766-1855</a:t>
            </a:r>
            <a:br>
              <a:rPr lang="nl-NL" sz="2700" b="1" dirty="0" smtClean="0">
                <a:latin typeface="+mn-lt"/>
              </a:rPr>
            </a:br>
            <a:r>
              <a:rPr lang="nl-NL" sz="2700" b="1" dirty="0" smtClean="0">
                <a:latin typeface="+mn-lt"/>
              </a:rPr>
              <a:t>8 kinderen, onder wie:</a:t>
            </a:r>
            <a:br>
              <a:rPr lang="nl-NL" sz="2700" b="1" dirty="0" smtClean="0">
                <a:latin typeface="+mn-lt"/>
              </a:rPr>
            </a:br>
            <a:r>
              <a:rPr lang="nl-NL" sz="2700" b="1" dirty="0" smtClean="0">
                <a:latin typeface="+mn-lt"/>
              </a:rPr>
              <a:t>1. Cecilia Johanna 1786-1812 X1 1810 </a:t>
            </a:r>
            <a:r>
              <a:rPr lang="nl-NL" sz="2700" b="1" dirty="0" smtClean="0">
                <a:solidFill>
                  <a:srgbClr val="0070C0"/>
                </a:solidFill>
                <a:latin typeface="+mn-lt"/>
              </a:rPr>
              <a:t>Johannes Kerkhoven 1783-1859</a:t>
            </a:r>
            <a:r>
              <a:rPr lang="nl-NL" sz="2700" b="1" dirty="0" smtClean="0">
                <a:latin typeface="+mn-lt"/>
              </a:rPr>
              <a:t/>
            </a:r>
            <a:br>
              <a:rPr lang="nl-NL" sz="2700" b="1" dirty="0" smtClean="0">
                <a:latin typeface="+mn-lt"/>
              </a:rPr>
            </a:br>
            <a:r>
              <a:rPr lang="nl-NL" sz="2700" b="1" dirty="0" smtClean="0">
                <a:latin typeface="+mn-lt"/>
              </a:rPr>
              <a:t>5. Johannes 1797 1874 Prof. </a:t>
            </a:r>
            <a:r>
              <a:rPr lang="nl-NL" sz="2700" b="1" dirty="0" err="1" smtClean="0">
                <a:latin typeface="+mn-lt"/>
              </a:rPr>
              <a:t>Latijnsche</a:t>
            </a:r>
            <a:r>
              <a:rPr lang="nl-NL" sz="2700" b="1" dirty="0" smtClean="0">
                <a:latin typeface="+mn-lt"/>
              </a:rPr>
              <a:t> School in Amsterdam</a:t>
            </a:r>
            <a:br>
              <a:rPr lang="nl-NL" sz="2700" b="1" dirty="0" smtClean="0">
                <a:latin typeface="+mn-lt"/>
              </a:rPr>
            </a:br>
            <a:r>
              <a:rPr lang="nl-NL" sz="2700" b="1" dirty="0" smtClean="0">
                <a:latin typeface="+mn-lt"/>
              </a:rPr>
              <a:t> 		|	X Henrietta Jacoba de </a:t>
            </a:r>
            <a:r>
              <a:rPr lang="nl-NL" sz="2700" b="1" dirty="0" err="1" smtClean="0">
                <a:latin typeface="+mn-lt"/>
              </a:rPr>
              <a:t>Kruyff</a:t>
            </a:r>
            <a:r>
              <a:rPr lang="nl-NL" sz="2700" b="1" dirty="0" smtClean="0">
                <a:latin typeface="+mn-lt"/>
              </a:rPr>
              <a:t> 1794 Leiden – 1837 Breda</a:t>
            </a:r>
            <a:br>
              <a:rPr lang="nl-NL" sz="2700" b="1" dirty="0" smtClean="0">
                <a:latin typeface="+mn-lt"/>
              </a:rPr>
            </a:br>
            <a:r>
              <a:rPr lang="nl-NL" sz="2700" b="1" dirty="0" smtClean="0">
                <a:latin typeface="+mn-lt"/>
              </a:rPr>
              <a:t>2 kinderen:	|</a:t>
            </a:r>
            <a:br>
              <a:rPr lang="nl-NL" sz="2700" b="1" dirty="0" smtClean="0">
                <a:latin typeface="+mn-lt"/>
              </a:rPr>
            </a:br>
            <a:r>
              <a:rPr lang="nl-NL" sz="2700" b="1" dirty="0" smtClean="0">
                <a:latin typeface="+mn-lt"/>
              </a:rPr>
              <a:t>1. Cecilia </a:t>
            </a:r>
            <a:r>
              <a:rPr lang="nl-NL" sz="2700" b="1" dirty="0" err="1" smtClean="0">
                <a:latin typeface="+mn-lt"/>
              </a:rPr>
              <a:t>Hillegonda</a:t>
            </a:r>
            <a:r>
              <a:rPr lang="nl-NL" sz="2700" b="1" dirty="0" smtClean="0">
                <a:latin typeface="+mn-lt"/>
              </a:rPr>
              <a:t> 1827 – 1894 X 1849 </a:t>
            </a:r>
            <a:r>
              <a:rPr lang="nl-NL" sz="2700" b="1" dirty="0" smtClean="0">
                <a:solidFill>
                  <a:srgbClr val="0070C0"/>
                </a:solidFill>
                <a:latin typeface="+mn-lt"/>
              </a:rPr>
              <a:t>7. Willem </a:t>
            </a:r>
            <a:r>
              <a:rPr lang="nl-NL" sz="2700" b="1" dirty="0" err="1" smtClean="0">
                <a:solidFill>
                  <a:srgbClr val="0070C0"/>
                </a:solidFill>
                <a:latin typeface="+mn-lt"/>
              </a:rPr>
              <a:t>Octavius</a:t>
            </a:r>
            <a:r>
              <a:rPr lang="nl-NL" sz="2700" b="1" dirty="0" smtClean="0">
                <a:solidFill>
                  <a:srgbClr val="0070C0"/>
                </a:solidFill>
                <a:latin typeface="+mn-lt"/>
              </a:rPr>
              <a:t> Kerkhoven 1825-1897</a:t>
            </a:r>
            <a:r>
              <a:rPr lang="nl-NL" sz="2700" b="1" dirty="0" smtClean="0">
                <a:latin typeface="+mn-lt"/>
              </a:rPr>
              <a:t/>
            </a:r>
            <a:br>
              <a:rPr lang="nl-NL" sz="2700" b="1" dirty="0" smtClean="0">
                <a:latin typeface="+mn-lt"/>
              </a:rPr>
            </a:br>
            <a:r>
              <a:rPr lang="nl-NL" sz="2700" b="1" dirty="0" smtClean="0">
                <a:latin typeface="+mn-lt"/>
              </a:rPr>
              <a:t>2. Johannes 1831 Breda – 1911 Heemstede, Hoogl. KMA Breda, dir. Delft 			|	X 1855 </a:t>
            </a:r>
            <a:r>
              <a:rPr lang="nl-NL" sz="2700" b="1" dirty="0" smtClean="0">
                <a:solidFill>
                  <a:srgbClr val="0070C0"/>
                </a:solidFill>
                <a:latin typeface="+mn-lt"/>
              </a:rPr>
              <a:t>12. Pauline Emilia Kerkhoven 1833-1910</a:t>
            </a:r>
            <a:br>
              <a:rPr lang="nl-NL" sz="2700" b="1" dirty="0" smtClean="0">
                <a:solidFill>
                  <a:srgbClr val="0070C0"/>
                </a:solidFill>
                <a:latin typeface="+mn-lt"/>
              </a:rPr>
            </a:br>
            <a:r>
              <a:rPr lang="nl-NL" sz="2700" b="1" dirty="0" smtClean="0">
                <a:latin typeface="+mn-lt"/>
              </a:rPr>
              <a:t>6 kinderen:	|</a:t>
            </a:r>
            <a:br>
              <a:rPr lang="nl-NL" sz="2700" b="1" dirty="0" smtClean="0">
                <a:latin typeface="+mn-lt"/>
              </a:rPr>
            </a:br>
            <a:r>
              <a:rPr lang="nl-NL" sz="2700" b="1" dirty="0" smtClean="0">
                <a:latin typeface="+mn-lt"/>
              </a:rPr>
              <a:t>6. Karel Albert Rudolf </a:t>
            </a:r>
            <a:r>
              <a:rPr lang="nl-NL" sz="2700" b="1" dirty="0" err="1" smtClean="0">
                <a:latin typeface="+mn-lt"/>
              </a:rPr>
              <a:t>Bosscha</a:t>
            </a:r>
            <a:r>
              <a:rPr lang="nl-NL" sz="2700" b="1" dirty="0" smtClean="0">
                <a:latin typeface="+mn-lt"/>
              </a:rPr>
              <a:t> 1865 ‘s-Gr. –&gt; 1887 NOI - 1928 </a:t>
            </a:r>
            <a:r>
              <a:rPr lang="nl-NL" sz="2700" b="1" dirty="0" err="1" smtClean="0">
                <a:latin typeface="+mn-lt"/>
              </a:rPr>
              <a:t>Malabar</a:t>
            </a:r>
            <a:r>
              <a:rPr lang="nl-NL" sz="2700" b="1" dirty="0" smtClean="0">
                <a:latin typeface="+mn-lt"/>
              </a:rPr>
              <a:t/>
            </a:r>
            <a:br>
              <a:rPr lang="nl-NL" sz="2700" b="1" dirty="0" smtClean="0">
                <a:latin typeface="+mn-lt"/>
              </a:rPr>
            </a:br>
            <a:r>
              <a:rPr lang="nl-NL" sz="2700" b="1" dirty="0" smtClean="0">
                <a:latin typeface="+mn-lt"/>
              </a:rPr>
              <a:t> 		|	X 1883 Ida Bertha Marie Julie </a:t>
            </a:r>
            <a:r>
              <a:rPr lang="nl-NL" sz="2700" b="1" dirty="0" err="1" smtClean="0">
                <a:latin typeface="+mn-lt"/>
              </a:rPr>
              <a:t>Köppern</a:t>
            </a:r>
            <a:r>
              <a:rPr lang="nl-NL" sz="2700" b="1" dirty="0" smtClean="0">
                <a:latin typeface="+mn-lt"/>
              </a:rPr>
              <a:t> 1858 – 1941</a:t>
            </a:r>
            <a:r>
              <a:rPr lang="nl-NL" sz="2700" b="1" dirty="0" smtClean="0">
                <a:solidFill>
                  <a:srgbClr val="0070C0"/>
                </a:solidFill>
                <a:latin typeface="+mn-lt"/>
              </a:rPr>
              <a:t/>
            </a:r>
            <a:br>
              <a:rPr lang="nl-NL" sz="2700" b="1" dirty="0" smtClean="0">
                <a:solidFill>
                  <a:srgbClr val="0070C0"/>
                </a:solidFill>
                <a:latin typeface="+mn-lt"/>
              </a:rPr>
            </a:br>
            <a:r>
              <a:rPr lang="nl-NL" sz="2700" b="1" dirty="0" smtClean="0">
                <a:latin typeface="+mn-lt"/>
              </a:rPr>
              <a:t>2 kinderen: 	|</a:t>
            </a:r>
            <a:br>
              <a:rPr lang="nl-NL" sz="2700" b="1" dirty="0" smtClean="0">
                <a:latin typeface="+mn-lt"/>
              </a:rPr>
            </a:br>
            <a:r>
              <a:rPr lang="nl-NL" sz="2700" b="1" dirty="0" smtClean="0">
                <a:latin typeface="+mn-lt"/>
              </a:rPr>
              <a:t>2. </a:t>
            </a:r>
            <a:r>
              <a:rPr lang="nl-NL" sz="2700" b="1" dirty="0" err="1" smtClean="0">
                <a:latin typeface="+mn-lt"/>
              </a:rPr>
              <a:t>Constanze</a:t>
            </a:r>
            <a:r>
              <a:rPr lang="nl-NL" sz="2700" b="1" dirty="0" smtClean="0">
                <a:latin typeface="+mn-lt"/>
              </a:rPr>
              <a:t> Pauline Marie 1885 Breda – 1961 </a:t>
            </a:r>
            <a:r>
              <a:rPr lang="nl-NL" sz="2700" b="1" dirty="0" err="1" smtClean="0">
                <a:latin typeface="+mn-lt"/>
              </a:rPr>
              <a:t>Montreux</a:t>
            </a:r>
            <a:r>
              <a:rPr lang="nl-NL" sz="2700" b="1" dirty="0" smtClean="0">
                <a:latin typeface="+mn-lt"/>
              </a:rPr>
              <a:t/>
            </a:r>
            <a:br>
              <a:rPr lang="nl-NL" sz="2700" b="1" dirty="0" smtClean="0">
                <a:latin typeface="+mn-lt"/>
              </a:rPr>
            </a:br>
            <a:r>
              <a:rPr lang="nl-NL" sz="2700" b="1" dirty="0" smtClean="0">
                <a:latin typeface="+mn-lt"/>
              </a:rPr>
              <a:t> 		X 22-02-1905 </a:t>
            </a:r>
            <a:r>
              <a:rPr lang="nl-NL" sz="2700" b="1" dirty="0" err="1" smtClean="0">
                <a:latin typeface="+mn-lt"/>
              </a:rPr>
              <a:t>Bandoeng</a:t>
            </a:r>
            <a:r>
              <a:rPr lang="nl-NL" sz="2700" b="1" dirty="0" smtClean="0">
                <a:latin typeface="+mn-lt"/>
              </a:rPr>
              <a:t> </a:t>
            </a:r>
            <a:r>
              <a:rPr lang="nl-NL" sz="2700" b="1" dirty="0" smtClean="0">
                <a:solidFill>
                  <a:srgbClr val="0070C0"/>
                </a:solidFill>
                <a:latin typeface="+mn-lt"/>
              </a:rPr>
              <a:t>13.2 Adriaan Kerkhoven 1868 - 1944 </a:t>
            </a:r>
            <a:r>
              <a:rPr lang="nl-NL" sz="2700" dirty="0" smtClean="0">
                <a:solidFill>
                  <a:srgbClr val="0070C0"/>
                </a:solidFill>
                <a:latin typeface="+mn-lt"/>
              </a:rPr>
              <a:t>	</a:t>
            </a:r>
            <a:r>
              <a:rPr lang="nl-NL" sz="2400" dirty="0" smtClean="0">
                <a:solidFill>
                  <a:srgbClr val="0070C0"/>
                </a:solidFill>
                <a:latin typeface="Calibri" panose="020F0502020204030204" pitchFamily="34" charset="0"/>
              </a:rPr>
              <a:t>	</a:t>
            </a:r>
            <a:br>
              <a:rPr lang="nl-NL" sz="2400" dirty="0" smtClean="0">
                <a:solidFill>
                  <a:srgbClr val="0070C0"/>
                </a:solidFill>
                <a:latin typeface="Calibri" panose="020F0502020204030204" pitchFamily="34" charset="0"/>
              </a:rPr>
            </a:br>
            <a:r>
              <a:rPr lang="nl-NL" sz="2400" dirty="0" smtClean="0">
                <a:solidFill>
                  <a:srgbClr val="0070C0"/>
                </a:solidFill>
                <a:latin typeface="Calibri" panose="020F0502020204030204" pitchFamily="34" charset="0"/>
              </a:rPr>
              <a:t> 		 </a:t>
            </a:r>
            <a:r>
              <a:rPr lang="nl-NL" sz="2400" dirty="0" smtClean="0">
                <a:latin typeface="+mn-lt"/>
              </a:rPr>
              <a:t/>
            </a:r>
            <a:br>
              <a:rPr lang="nl-NL" sz="2400" dirty="0" smtClean="0">
                <a:latin typeface="+mn-lt"/>
              </a:rPr>
            </a:br>
            <a:r>
              <a:rPr lang="nl-NL" sz="2400" dirty="0" smtClean="0">
                <a:latin typeface="+mn-lt"/>
              </a:rPr>
              <a:t/>
            </a:r>
            <a:br>
              <a:rPr lang="nl-NL" sz="2400" dirty="0" smtClean="0">
                <a:latin typeface="+mn-lt"/>
              </a:rPr>
            </a:br>
            <a:r>
              <a:rPr lang="nl-NL" sz="2400" dirty="0" smtClean="0">
                <a:latin typeface="+mn-lt"/>
              </a:rPr>
              <a:t/>
            </a:r>
            <a:br>
              <a:rPr lang="nl-NL" sz="2400" dirty="0" smtClean="0">
                <a:latin typeface="+mn-lt"/>
              </a:rPr>
            </a:br>
            <a:r>
              <a:rPr lang="nl-NL" sz="2400" dirty="0" smtClean="0">
                <a:latin typeface="+mn-lt"/>
              </a:rPr>
              <a:t/>
            </a:r>
            <a:br>
              <a:rPr lang="nl-NL" sz="2400" dirty="0" smtClean="0">
                <a:latin typeface="+mn-lt"/>
              </a:rPr>
            </a:br>
            <a:r>
              <a:rPr lang="nl-NL" sz="2400" dirty="0" smtClean="0">
                <a:latin typeface="+mn-lt"/>
              </a:rPr>
              <a:t/>
            </a:r>
            <a:br>
              <a:rPr lang="nl-NL" sz="2400" dirty="0" smtClean="0">
                <a:latin typeface="+mn-lt"/>
              </a:rPr>
            </a:br>
            <a:r>
              <a:rPr lang="nl-NL" sz="2400" dirty="0" smtClean="0">
                <a:latin typeface="+mn-lt"/>
              </a:rPr>
              <a:t/>
            </a:r>
            <a:br>
              <a:rPr lang="nl-NL" sz="2400" dirty="0" smtClean="0">
                <a:latin typeface="+mn-lt"/>
              </a:rPr>
            </a:br>
            <a:r>
              <a:rPr lang="nl-NL" sz="2400" dirty="0" smtClean="0">
                <a:latin typeface="+mn-lt"/>
              </a:rPr>
              <a:t/>
            </a:r>
            <a:br>
              <a:rPr lang="nl-NL" sz="2400" dirty="0" smtClean="0">
                <a:latin typeface="+mn-lt"/>
              </a:rPr>
            </a:br>
            <a:r>
              <a:rPr lang="nl-NL" sz="2400" dirty="0" smtClean="0">
                <a:latin typeface="+mn-lt"/>
              </a:rPr>
              <a:t/>
            </a:r>
            <a:br>
              <a:rPr lang="nl-NL" sz="2400" dirty="0" smtClean="0">
                <a:latin typeface="+mn-lt"/>
              </a:rPr>
            </a:br>
            <a:r>
              <a:rPr lang="nl-NL" sz="2400" dirty="0" smtClean="0">
                <a:latin typeface="+mn-lt"/>
              </a:rPr>
              <a:t/>
            </a:r>
            <a:br>
              <a:rPr lang="nl-NL" sz="2400" dirty="0" smtClean="0">
                <a:latin typeface="+mn-lt"/>
              </a:rPr>
            </a:br>
            <a:endParaRPr lang="nl-NL" sz="2400" dirty="0">
              <a:latin typeface="+mn-lt"/>
            </a:endParaRPr>
          </a:p>
        </p:txBody>
      </p:sp>
    </p:spTree>
    <p:extLst>
      <p:ext uri="{BB962C8B-B14F-4D97-AF65-F5344CB8AC3E}">
        <p14:creationId xmlns:p14="http://schemas.microsoft.com/office/powerpoint/2010/main" val="230760164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10515600" cy="997331"/>
          </a:xfrm>
        </p:spPr>
        <p:txBody>
          <a:bodyPr>
            <a:normAutofit/>
          </a:bodyPr>
          <a:lstStyle/>
          <a:p>
            <a:r>
              <a:rPr lang="nl-NL" sz="4000" b="1" dirty="0" smtClean="0">
                <a:latin typeface="+mn-lt"/>
              </a:rPr>
              <a:t>Gezin Adriaan &amp; </a:t>
            </a:r>
            <a:r>
              <a:rPr lang="nl-NL" sz="4000" b="1" dirty="0" err="1" smtClean="0">
                <a:latin typeface="+mn-lt"/>
              </a:rPr>
              <a:t>Constanze</a:t>
            </a:r>
            <a:r>
              <a:rPr lang="nl-NL" sz="4000" b="1" dirty="0" smtClean="0">
                <a:latin typeface="+mn-lt"/>
              </a:rPr>
              <a:t> </a:t>
            </a:r>
            <a:r>
              <a:rPr lang="nl-NL" sz="4000" b="1" dirty="0" err="1" smtClean="0">
                <a:latin typeface="+mn-lt"/>
              </a:rPr>
              <a:t>Panoembangan</a:t>
            </a:r>
            <a:r>
              <a:rPr lang="nl-NL" sz="4000" b="1" dirty="0" smtClean="0">
                <a:latin typeface="+mn-lt"/>
              </a:rPr>
              <a:t> 1923</a:t>
            </a:r>
            <a:endParaRPr lang="nl-NL" sz="4000" b="1" dirty="0">
              <a:latin typeface="+mn-lt"/>
            </a:endParaRPr>
          </a:p>
        </p:txBody>
      </p:sp>
      <p:pic>
        <p:nvPicPr>
          <p:cNvPr id="4" name="Tijdelijke aanduiding voor inhoud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87168" y="1536192"/>
            <a:ext cx="6601968" cy="5084063"/>
          </a:xfrm>
          <a:prstGeom prst="rect">
            <a:avLst/>
          </a:prstGeom>
        </p:spPr>
      </p:pic>
    </p:spTree>
    <p:extLst>
      <p:ext uri="{BB962C8B-B14F-4D97-AF65-F5344CB8AC3E}">
        <p14:creationId xmlns:p14="http://schemas.microsoft.com/office/powerpoint/2010/main" val="31800426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10515600" cy="6191123"/>
          </a:xfrm>
        </p:spPr>
        <p:txBody>
          <a:bodyPr>
            <a:normAutofit fontScale="90000"/>
          </a:bodyPr>
          <a:lstStyle/>
          <a:p>
            <a:r>
              <a:rPr lang="nl-NL" sz="2800" b="1" dirty="0" smtClean="0">
                <a:solidFill>
                  <a:srgbClr val="0070C0"/>
                </a:solidFill>
                <a:latin typeface="+mn-lt"/>
              </a:rPr>
              <a:t/>
            </a:r>
            <a:br>
              <a:rPr lang="nl-NL" sz="2800" b="1" dirty="0" smtClean="0">
                <a:solidFill>
                  <a:srgbClr val="0070C0"/>
                </a:solidFill>
                <a:latin typeface="+mn-lt"/>
              </a:rPr>
            </a:br>
            <a:r>
              <a:rPr lang="nl-NL" sz="2800" b="1" dirty="0" smtClean="0">
                <a:solidFill>
                  <a:srgbClr val="0070C0"/>
                </a:solidFill>
                <a:latin typeface="+mn-lt"/>
              </a:rPr>
              <a:t/>
            </a:r>
            <a:br>
              <a:rPr lang="nl-NL" sz="2800" b="1" dirty="0" smtClean="0">
                <a:solidFill>
                  <a:srgbClr val="0070C0"/>
                </a:solidFill>
                <a:latin typeface="+mn-lt"/>
              </a:rPr>
            </a:br>
            <a:r>
              <a:rPr lang="nl-NL" sz="2800" b="1" dirty="0" smtClean="0">
                <a:solidFill>
                  <a:srgbClr val="0070C0"/>
                </a:solidFill>
                <a:latin typeface="+mn-lt"/>
              </a:rPr>
              <a:t/>
            </a:r>
            <a:br>
              <a:rPr lang="nl-NL" sz="2800" b="1" dirty="0" smtClean="0">
                <a:solidFill>
                  <a:srgbClr val="0070C0"/>
                </a:solidFill>
                <a:latin typeface="+mn-lt"/>
              </a:rPr>
            </a:br>
            <a:r>
              <a:rPr lang="nl-NL" sz="2800" b="1" dirty="0" smtClean="0">
                <a:solidFill>
                  <a:srgbClr val="0070C0"/>
                </a:solidFill>
                <a:latin typeface="+mn-lt"/>
              </a:rPr>
              <a:t/>
            </a:r>
            <a:br>
              <a:rPr lang="nl-NL" sz="2800" b="1" dirty="0" smtClean="0">
                <a:solidFill>
                  <a:srgbClr val="0070C0"/>
                </a:solidFill>
                <a:latin typeface="+mn-lt"/>
              </a:rPr>
            </a:br>
            <a:r>
              <a:rPr lang="nl-NL" sz="2800" b="1" dirty="0" smtClean="0">
                <a:solidFill>
                  <a:srgbClr val="0070C0"/>
                </a:solidFill>
                <a:latin typeface="+mn-lt"/>
              </a:rPr>
              <a:t/>
            </a:r>
            <a:br>
              <a:rPr lang="nl-NL" sz="2800" b="1" dirty="0" smtClean="0">
                <a:solidFill>
                  <a:srgbClr val="0070C0"/>
                </a:solidFill>
                <a:latin typeface="+mn-lt"/>
              </a:rPr>
            </a:br>
            <a:r>
              <a:rPr lang="nl-NL" sz="2800" b="1" dirty="0" smtClean="0">
                <a:solidFill>
                  <a:srgbClr val="0070C0"/>
                </a:solidFill>
                <a:latin typeface="+mn-lt"/>
              </a:rPr>
              <a:t/>
            </a:r>
            <a:br>
              <a:rPr lang="nl-NL" sz="2800" b="1" dirty="0" smtClean="0">
                <a:solidFill>
                  <a:srgbClr val="0070C0"/>
                </a:solidFill>
                <a:latin typeface="+mn-lt"/>
              </a:rPr>
            </a:br>
            <a:r>
              <a:rPr lang="nl-NL" sz="2800" b="1" dirty="0" smtClean="0">
                <a:solidFill>
                  <a:srgbClr val="0070C0"/>
                </a:solidFill>
                <a:latin typeface="+mn-lt"/>
              </a:rPr>
              <a:t/>
            </a:r>
            <a:br>
              <a:rPr lang="nl-NL" sz="2800" b="1" dirty="0" smtClean="0">
                <a:solidFill>
                  <a:srgbClr val="0070C0"/>
                </a:solidFill>
                <a:latin typeface="+mn-lt"/>
              </a:rPr>
            </a:br>
            <a:r>
              <a:rPr lang="nl-NL" sz="2800" b="1" dirty="0" smtClean="0">
                <a:solidFill>
                  <a:srgbClr val="0070C0"/>
                </a:solidFill>
                <a:latin typeface="+mn-lt"/>
              </a:rPr>
              <a:t/>
            </a:r>
            <a:br>
              <a:rPr lang="nl-NL" sz="2800" b="1" dirty="0" smtClean="0">
                <a:solidFill>
                  <a:srgbClr val="0070C0"/>
                </a:solidFill>
                <a:latin typeface="+mn-lt"/>
              </a:rPr>
            </a:br>
            <a:r>
              <a:rPr lang="nl-NL" sz="2800" b="1" dirty="0" smtClean="0">
                <a:solidFill>
                  <a:srgbClr val="0070C0"/>
                </a:solidFill>
                <a:latin typeface="+mn-lt"/>
              </a:rPr>
              <a:t/>
            </a:r>
            <a:br>
              <a:rPr lang="nl-NL" sz="2800" b="1" dirty="0" smtClean="0">
                <a:solidFill>
                  <a:srgbClr val="0070C0"/>
                </a:solidFill>
                <a:latin typeface="+mn-lt"/>
              </a:rPr>
            </a:br>
            <a:r>
              <a:rPr lang="nl-NL" sz="2700" b="1" dirty="0" smtClean="0">
                <a:solidFill>
                  <a:srgbClr val="0070C0"/>
                </a:solidFill>
                <a:latin typeface="+mn-lt"/>
              </a:rPr>
              <a:t>13.2 </a:t>
            </a:r>
            <a:r>
              <a:rPr lang="nl-NL" sz="2700" b="1" dirty="0">
                <a:solidFill>
                  <a:srgbClr val="0070C0"/>
                </a:solidFill>
                <a:latin typeface="+mn-lt"/>
              </a:rPr>
              <a:t>Adriaan </a:t>
            </a:r>
            <a:r>
              <a:rPr lang="nl-NL" sz="2700" b="1" dirty="0" smtClean="0">
                <a:solidFill>
                  <a:srgbClr val="0070C0"/>
                </a:solidFill>
                <a:latin typeface="+mn-lt"/>
              </a:rPr>
              <a:t>Kerkhoven </a:t>
            </a:r>
            <a:r>
              <a:rPr lang="nl-NL" sz="2700" b="1" dirty="0" smtClean="0">
                <a:latin typeface="+mn-lt"/>
              </a:rPr>
              <a:t>X 22-02-1905 </a:t>
            </a:r>
            <a:r>
              <a:rPr lang="nl-NL" sz="2700" b="1" dirty="0" err="1" smtClean="0">
                <a:latin typeface="+mn-lt"/>
              </a:rPr>
              <a:t>Bandoeng</a:t>
            </a:r>
            <a:r>
              <a:rPr lang="nl-NL" sz="2700" b="1" dirty="0" smtClean="0">
                <a:latin typeface="+mn-lt"/>
              </a:rPr>
              <a:t> </a:t>
            </a:r>
            <a:br>
              <a:rPr lang="nl-NL" sz="2700" b="1" dirty="0" smtClean="0">
                <a:latin typeface="+mn-lt"/>
              </a:rPr>
            </a:br>
            <a:r>
              <a:rPr lang="nl-NL" sz="2700" b="1" dirty="0" smtClean="0">
                <a:latin typeface="+mn-lt"/>
              </a:rPr>
              <a:t> 		</a:t>
            </a:r>
            <a:r>
              <a:rPr lang="nl-NL" sz="2700" b="1" dirty="0" err="1" smtClean="0">
                <a:latin typeface="+mn-lt"/>
              </a:rPr>
              <a:t>Constanze</a:t>
            </a:r>
            <a:r>
              <a:rPr lang="nl-NL" sz="2700" b="1" dirty="0" smtClean="0">
                <a:latin typeface="+mn-lt"/>
              </a:rPr>
              <a:t> </a:t>
            </a:r>
            <a:r>
              <a:rPr lang="nl-NL" sz="2700" b="1" dirty="0">
                <a:latin typeface="+mn-lt"/>
              </a:rPr>
              <a:t>Pauline Marie </a:t>
            </a:r>
            <a:r>
              <a:rPr lang="nl-NL" sz="2700" b="1" dirty="0" err="1" smtClean="0">
                <a:latin typeface="+mn-lt"/>
              </a:rPr>
              <a:t>Bosscha</a:t>
            </a:r>
            <a:r>
              <a:rPr lang="nl-NL" sz="2700" b="1" dirty="0" smtClean="0">
                <a:latin typeface="+mn-lt"/>
              </a:rPr>
              <a:t> 1885 </a:t>
            </a:r>
            <a:r>
              <a:rPr lang="nl-NL" sz="2700" b="1" dirty="0">
                <a:latin typeface="+mn-lt"/>
              </a:rPr>
              <a:t>Breda – 1961 </a:t>
            </a:r>
            <a:r>
              <a:rPr lang="nl-NL" sz="2700" b="1" dirty="0" err="1" smtClean="0">
                <a:latin typeface="+mn-lt"/>
              </a:rPr>
              <a:t>Montreux</a:t>
            </a:r>
            <a:r>
              <a:rPr lang="nl-NL" sz="2700" b="1" dirty="0" smtClean="0">
                <a:latin typeface="+mn-lt"/>
              </a:rPr>
              <a:t/>
            </a:r>
            <a:br>
              <a:rPr lang="nl-NL" sz="2700" b="1" dirty="0" smtClean="0">
                <a:latin typeface="+mn-lt"/>
              </a:rPr>
            </a:br>
            <a:r>
              <a:rPr lang="nl-NL" sz="2700" b="1" dirty="0" smtClean="0">
                <a:latin typeface="+mn-lt"/>
              </a:rPr>
              <a:t>1. Adriaan Paul Constant Karel	1906 </a:t>
            </a:r>
            <a:r>
              <a:rPr lang="nl-NL" sz="2700" b="1" dirty="0" err="1" smtClean="0">
                <a:latin typeface="+mn-lt"/>
              </a:rPr>
              <a:t>Sukabumi</a:t>
            </a:r>
            <a:r>
              <a:rPr lang="nl-NL" sz="2700" b="1" dirty="0" smtClean="0">
                <a:latin typeface="+mn-lt"/>
              </a:rPr>
              <a:t> – 1951 Jakarta</a:t>
            </a:r>
            <a:br>
              <a:rPr lang="nl-NL" sz="2700" b="1" dirty="0" smtClean="0">
                <a:latin typeface="+mn-lt"/>
              </a:rPr>
            </a:br>
            <a:r>
              <a:rPr lang="nl-NL" sz="2700" b="1" dirty="0" smtClean="0">
                <a:latin typeface="+mn-lt"/>
              </a:rPr>
              <a:t>2. Eduard Julius 			1906 </a:t>
            </a:r>
            <a:r>
              <a:rPr lang="nl-NL" sz="2700" b="1" dirty="0" err="1" smtClean="0">
                <a:latin typeface="+mn-lt"/>
              </a:rPr>
              <a:t>Sukabumi</a:t>
            </a:r>
            <a:r>
              <a:rPr lang="nl-NL" sz="2700" b="1" dirty="0" smtClean="0">
                <a:latin typeface="+mn-lt"/>
              </a:rPr>
              <a:t> - 1987 Delft</a:t>
            </a:r>
            <a:br>
              <a:rPr lang="nl-NL" sz="2700" b="1" dirty="0" smtClean="0">
                <a:latin typeface="+mn-lt"/>
              </a:rPr>
            </a:br>
            <a:r>
              <a:rPr lang="nl-NL" sz="2700" b="1" dirty="0" smtClean="0">
                <a:latin typeface="+mn-lt"/>
              </a:rPr>
              <a:t>3. Joan Julian 				1909 </a:t>
            </a:r>
            <a:r>
              <a:rPr lang="nl-NL" sz="2700" b="1" dirty="0" err="1" smtClean="0">
                <a:latin typeface="+mn-lt"/>
              </a:rPr>
              <a:t>Sukabumi</a:t>
            </a:r>
            <a:r>
              <a:rPr lang="nl-NL" sz="2700" b="1" dirty="0" smtClean="0">
                <a:latin typeface="+mn-lt"/>
              </a:rPr>
              <a:t> – 24-12-1943 Fukuoka</a:t>
            </a:r>
            <a:br>
              <a:rPr lang="nl-NL" sz="2700" b="1" dirty="0" smtClean="0">
                <a:latin typeface="+mn-lt"/>
              </a:rPr>
            </a:br>
            <a:r>
              <a:rPr lang="nl-NL" sz="2700" b="1" dirty="0" smtClean="0">
                <a:latin typeface="+mn-lt"/>
              </a:rPr>
              <a:t>4. Diana Arabella Pauline 		1911 </a:t>
            </a:r>
            <a:r>
              <a:rPr lang="nl-NL" sz="2700" b="1" dirty="0" err="1" smtClean="0">
                <a:latin typeface="+mn-lt"/>
              </a:rPr>
              <a:t>Sukabumi</a:t>
            </a:r>
            <a:r>
              <a:rPr lang="nl-NL" sz="2700" b="1" dirty="0" smtClean="0">
                <a:latin typeface="+mn-lt"/>
              </a:rPr>
              <a:t> </a:t>
            </a:r>
            <a:br>
              <a:rPr lang="nl-NL" sz="2700" b="1" dirty="0" smtClean="0">
                <a:latin typeface="+mn-lt"/>
              </a:rPr>
            </a:br>
            <a:r>
              <a:rPr lang="nl-NL" sz="2700" b="1" dirty="0" smtClean="0">
                <a:latin typeface="+mn-lt"/>
              </a:rPr>
              <a:t>5. Carmen Mercedes 			1914 </a:t>
            </a:r>
            <a:r>
              <a:rPr lang="nl-NL" sz="2700" b="1" dirty="0" err="1" smtClean="0">
                <a:latin typeface="+mn-lt"/>
              </a:rPr>
              <a:t>Panoembangan</a:t>
            </a:r>
            <a:r>
              <a:rPr lang="nl-NL" sz="2700" b="1" dirty="0" smtClean="0">
                <a:latin typeface="+mn-lt"/>
              </a:rPr>
              <a:t/>
            </a:r>
            <a:br>
              <a:rPr lang="nl-NL" sz="2700" b="1" dirty="0" smtClean="0">
                <a:latin typeface="+mn-lt"/>
              </a:rPr>
            </a:br>
            <a:r>
              <a:rPr lang="nl-NL" sz="2700" b="1" dirty="0" smtClean="0">
                <a:latin typeface="+mn-lt"/>
              </a:rPr>
              <a:t>6. </a:t>
            </a:r>
            <a:r>
              <a:rPr lang="nl-NL" sz="2700" b="1" dirty="0" err="1" smtClean="0">
                <a:latin typeface="+mn-lt"/>
              </a:rPr>
              <a:t>Melisande</a:t>
            </a:r>
            <a:r>
              <a:rPr lang="nl-NL" sz="2700" b="1" dirty="0" smtClean="0">
                <a:latin typeface="+mn-lt"/>
              </a:rPr>
              <a:t> Tatiana Marie 		1919 St. Cloud, Fr. – Haren, Gr., 19-03-1945</a:t>
            </a:r>
            <a:br>
              <a:rPr lang="nl-NL" sz="2700" b="1" dirty="0" smtClean="0">
                <a:latin typeface="+mn-lt"/>
              </a:rPr>
            </a:br>
            <a:r>
              <a:rPr lang="nl-NL" sz="2700" b="1" dirty="0" smtClean="0">
                <a:latin typeface="+mn-lt"/>
              </a:rPr>
              <a:t>7. Rudolph Hector 			1924 </a:t>
            </a:r>
            <a:r>
              <a:rPr lang="nl-NL" sz="2700" b="1" dirty="0" err="1" smtClean="0">
                <a:latin typeface="+mn-lt"/>
              </a:rPr>
              <a:t>Panoembangan</a:t>
            </a:r>
            <a:r>
              <a:rPr lang="nl-NL" sz="2700" b="1" dirty="0" smtClean="0">
                <a:latin typeface="+mn-lt"/>
              </a:rPr>
              <a:t/>
            </a:r>
            <a:br>
              <a:rPr lang="nl-NL" sz="2700" b="1" dirty="0" smtClean="0">
                <a:latin typeface="+mn-lt"/>
              </a:rPr>
            </a:br>
            <a:r>
              <a:rPr lang="nl-NL" sz="2700" b="1" dirty="0" smtClean="0">
                <a:latin typeface="+mn-lt"/>
              </a:rPr>
              <a:t>8. Merlin Alexis 			1926 Les </a:t>
            </a:r>
            <a:r>
              <a:rPr lang="nl-NL" sz="2700" b="1" dirty="0" err="1" smtClean="0">
                <a:latin typeface="+mn-lt"/>
              </a:rPr>
              <a:t>Avants</a:t>
            </a:r>
            <a:r>
              <a:rPr lang="nl-NL" sz="2700" b="1" dirty="0" smtClean="0">
                <a:latin typeface="+mn-lt"/>
              </a:rPr>
              <a:t>, </a:t>
            </a:r>
            <a:r>
              <a:rPr lang="nl-NL" sz="2700" b="1" dirty="0" err="1" smtClean="0">
                <a:latin typeface="+mn-lt"/>
              </a:rPr>
              <a:t>Zw</a:t>
            </a:r>
            <a:r>
              <a:rPr lang="nl-NL" sz="2700" b="1" dirty="0" smtClean="0">
                <a:latin typeface="+mn-lt"/>
              </a:rPr>
              <a:t>.</a:t>
            </a:r>
            <a:br>
              <a:rPr lang="nl-NL" sz="2700" b="1" dirty="0" smtClean="0">
                <a:latin typeface="+mn-lt"/>
              </a:rPr>
            </a:br>
            <a:r>
              <a:rPr lang="nl-NL" sz="2700" b="1" dirty="0" smtClean="0">
                <a:latin typeface="+mn-lt"/>
              </a:rPr>
              <a:t>Reis naar Europa: </a:t>
            </a:r>
            <a:r>
              <a:rPr lang="nl-NL" sz="2700" b="1" i="1" dirty="0" smtClean="0">
                <a:latin typeface="+mn-lt"/>
              </a:rPr>
              <a:t>Het Vaderland </a:t>
            </a:r>
            <a:r>
              <a:rPr lang="nl-NL" sz="2700" b="1" dirty="0" smtClean="0">
                <a:latin typeface="+mn-lt"/>
              </a:rPr>
              <a:t>06-06-1928</a:t>
            </a:r>
            <a:br>
              <a:rPr lang="nl-NL" sz="2700" b="1" dirty="0" smtClean="0">
                <a:latin typeface="+mn-lt"/>
              </a:rPr>
            </a:br>
            <a:r>
              <a:rPr lang="nl-NL" sz="2700" b="1" dirty="0" smtClean="0">
                <a:latin typeface="+mn-lt"/>
              </a:rPr>
              <a:t>Echtscheiding 1929.</a:t>
            </a:r>
            <a:br>
              <a:rPr lang="nl-NL" sz="2700" b="1" dirty="0" smtClean="0">
                <a:latin typeface="+mn-lt"/>
              </a:rPr>
            </a:br>
            <a:r>
              <a:rPr lang="nl-NL" sz="2700" b="1" dirty="0" smtClean="0">
                <a:latin typeface="+mn-lt"/>
              </a:rPr>
              <a:t/>
            </a:r>
            <a:br>
              <a:rPr lang="nl-NL" sz="2700" b="1" dirty="0" smtClean="0">
                <a:latin typeface="+mn-lt"/>
              </a:rPr>
            </a:br>
            <a:r>
              <a:rPr lang="nl-NL" sz="2700" b="1" dirty="0">
                <a:solidFill>
                  <a:srgbClr val="0070C0"/>
                </a:solidFill>
                <a:latin typeface="+mn-lt"/>
              </a:rPr>
              <a:t>13.2 Adriaan </a:t>
            </a:r>
            <a:r>
              <a:rPr lang="nl-NL" sz="2700" b="1" dirty="0" smtClean="0">
                <a:solidFill>
                  <a:srgbClr val="0070C0"/>
                </a:solidFill>
                <a:latin typeface="+mn-lt"/>
              </a:rPr>
              <a:t>Kerkhoven overlijdt 15 maart 1944 </a:t>
            </a:r>
            <a:r>
              <a:rPr lang="nl-NL" sz="2700" b="1" dirty="0" err="1" smtClean="0">
                <a:solidFill>
                  <a:srgbClr val="0070C0"/>
                </a:solidFill>
                <a:latin typeface="+mn-lt"/>
              </a:rPr>
              <a:t>Sukabumi</a:t>
            </a:r>
            <a:r>
              <a:rPr lang="nl-NL" sz="2800" b="1" dirty="0" smtClean="0">
                <a:latin typeface="+mn-lt"/>
              </a:rPr>
              <a:t/>
            </a:r>
            <a:br>
              <a:rPr lang="nl-NL" sz="2800" b="1" dirty="0" smtClean="0">
                <a:latin typeface="+mn-lt"/>
              </a:rPr>
            </a:br>
            <a:r>
              <a:rPr lang="nl-NL" sz="2800" b="1" dirty="0" smtClean="0">
                <a:latin typeface="+mn-lt"/>
              </a:rPr>
              <a:t> </a:t>
            </a:r>
            <a:br>
              <a:rPr lang="nl-NL" sz="2800" b="1" dirty="0" smtClean="0">
                <a:latin typeface="+mn-lt"/>
              </a:rPr>
            </a:br>
            <a:r>
              <a:rPr lang="nl-NL" sz="2800" b="1" dirty="0" smtClean="0">
                <a:latin typeface="+mn-lt"/>
              </a:rPr>
              <a:t/>
            </a:r>
            <a:br>
              <a:rPr lang="nl-NL" sz="2800" b="1" dirty="0" smtClean="0">
                <a:latin typeface="+mn-lt"/>
              </a:rPr>
            </a:br>
            <a:r>
              <a:rPr lang="nl-NL" sz="2800" b="1" dirty="0" smtClean="0">
                <a:latin typeface="+mn-lt"/>
              </a:rPr>
              <a:t/>
            </a:r>
            <a:br>
              <a:rPr lang="nl-NL" sz="2800" b="1" dirty="0" smtClean="0">
                <a:latin typeface="+mn-lt"/>
              </a:rPr>
            </a:br>
            <a:r>
              <a:rPr lang="nl-NL" sz="2800" b="1" dirty="0" smtClean="0">
                <a:latin typeface="+mn-lt"/>
              </a:rPr>
              <a:t/>
            </a:r>
            <a:br>
              <a:rPr lang="nl-NL" sz="2800" b="1" dirty="0" smtClean="0">
                <a:latin typeface="+mn-lt"/>
              </a:rPr>
            </a:br>
            <a:r>
              <a:rPr lang="nl-NL" sz="2800" b="1" dirty="0" smtClean="0">
                <a:latin typeface="+mn-lt"/>
              </a:rPr>
              <a:t/>
            </a:r>
            <a:br>
              <a:rPr lang="nl-NL" sz="2800" b="1" dirty="0" smtClean="0">
                <a:latin typeface="+mn-lt"/>
              </a:rPr>
            </a:br>
            <a:r>
              <a:rPr lang="nl-NL" sz="2800" b="1" dirty="0" smtClean="0">
                <a:latin typeface="+mn-lt"/>
              </a:rPr>
              <a:t/>
            </a:r>
            <a:br>
              <a:rPr lang="nl-NL" sz="2800" b="1" dirty="0" smtClean="0">
                <a:latin typeface="+mn-lt"/>
              </a:rPr>
            </a:br>
            <a:r>
              <a:rPr lang="nl-NL" sz="2800" b="1" dirty="0" smtClean="0">
                <a:latin typeface="+mn-lt"/>
              </a:rPr>
              <a:t/>
            </a:r>
            <a:br>
              <a:rPr lang="nl-NL" sz="2800" b="1" dirty="0" smtClean="0">
                <a:latin typeface="+mn-lt"/>
              </a:rPr>
            </a:br>
            <a:r>
              <a:rPr lang="nl-NL" sz="2800" b="1" dirty="0" smtClean="0">
                <a:latin typeface="+mn-lt"/>
              </a:rPr>
              <a:t/>
            </a:r>
            <a:br>
              <a:rPr lang="nl-NL" sz="2800" b="1" dirty="0" smtClean="0">
                <a:latin typeface="+mn-lt"/>
              </a:rPr>
            </a:br>
            <a:r>
              <a:rPr lang="nl-NL" sz="2800" b="1" dirty="0" smtClean="0">
                <a:latin typeface="+mn-lt"/>
              </a:rPr>
              <a:t/>
            </a:r>
            <a:br>
              <a:rPr lang="nl-NL" sz="2800" b="1" dirty="0" smtClean="0">
                <a:latin typeface="+mn-lt"/>
              </a:rPr>
            </a:br>
            <a:r>
              <a:rPr lang="nl-NL" sz="2800" b="1" dirty="0">
                <a:latin typeface="+mn-lt"/>
              </a:rPr>
              <a:t/>
            </a:r>
            <a:br>
              <a:rPr lang="nl-NL" sz="2800" b="1" dirty="0">
                <a:latin typeface="+mn-lt"/>
              </a:rPr>
            </a:br>
            <a:r>
              <a:rPr lang="nl-NL" sz="2800" b="1" dirty="0">
                <a:latin typeface="+mn-lt"/>
              </a:rPr>
              <a:t> 		</a:t>
            </a:r>
            <a:endParaRPr lang="nl-NL" dirty="0"/>
          </a:p>
        </p:txBody>
      </p:sp>
    </p:spTree>
    <p:extLst>
      <p:ext uri="{BB962C8B-B14F-4D97-AF65-F5344CB8AC3E}">
        <p14:creationId xmlns:p14="http://schemas.microsoft.com/office/powerpoint/2010/main" val="23747924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10515600" cy="1043051"/>
          </a:xfrm>
        </p:spPr>
        <p:txBody>
          <a:bodyPr>
            <a:normAutofit/>
          </a:bodyPr>
          <a:lstStyle/>
          <a:p>
            <a:r>
              <a:rPr lang="nl-NL" sz="3200" b="1" dirty="0" smtClean="0">
                <a:latin typeface="+mn-lt"/>
              </a:rPr>
              <a:t>Weg van Buitenzorg naar de Preanger, </a:t>
            </a:r>
            <a:r>
              <a:rPr lang="nl-NL" sz="3200" b="1" dirty="0" err="1" smtClean="0">
                <a:latin typeface="+mn-lt"/>
              </a:rPr>
              <a:t>Abr</a:t>
            </a:r>
            <a:r>
              <a:rPr lang="nl-NL" sz="3200" b="1" dirty="0" smtClean="0">
                <a:latin typeface="+mn-lt"/>
              </a:rPr>
              <a:t>. Salm 1801-1876</a:t>
            </a:r>
            <a:endParaRPr lang="nl-NL" sz="3200" b="1" dirty="0">
              <a:latin typeface="+mn-lt"/>
            </a:endParaRPr>
          </a:p>
        </p:txBody>
      </p:sp>
      <p:pic>
        <p:nvPicPr>
          <p:cNvPr id="4" name="Tijdelijke aanduiding voor inhoud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19611" y="1633601"/>
            <a:ext cx="7421258" cy="4351338"/>
          </a:xfrm>
        </p:spPr>
      </p:pic>
    </p:spTree>
    <p:extLst>
      <p:ext uri="{BB962C8B-B14F-4D97-AF65-F5344CB8AC3E}">
        <p14:creationId xmlns:p14="http://schemas.microsoft.com/office/powerpoint/2010/main" val="34752000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10515600" cy="988187"/>
          </a:xfrm>
        </p:spPr>
        <p:txBody>
          <a:bodyPr>
            <a:normAutofit fontScale="90000"/>
          </a:bodyPr>
          <a:lstStyle/>
          <a:p>
            <a:r>
              <a:rPr lang="nl-NL" b="1" dirty="0" smtClean="0">
                <a:latin typeface="+mn-lt"/>
              </a:rPr>
              <a:t>Ykema schoolplaat: Landschap in de Preanger</a:t>
            </a:r>
            <a:endParaRPr lang="nl-NL" b="1" dirty="0">
              <a:latin typeface="+mn-lt"/>
            </a:endParaRPr>
          </a:p>
        </p:txBody>
      </p:sp>
      <p:pic>
        <p:nvPicPr>
          <p:cNvPr id="4" name="Tijdelijke aanduiding voor inhoud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75688" y="1563624"/>
            <a:ext cx="7333488" cy="4837176"/>
          </a:xfrm>
        </p:spPr>
      </p:pic>
    </p:spTree>
    <p:extLst>
      <p:ext uri="{BB962C8B-B14F-4D97-AF65-F5344CB8AC3E}">
        <p14:creationId xmlns:p14="http://schemas.microsoft.com/office/powerpoint/2010/main" val="16189256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10515600" cy="6053963"/>
          </a:xfrm>
        </p:spPr>
        <p:txBody>
          <a:bodyPr>
            <a:normAutofit/>
          </a:bodyPr>
          <a:lstStyle/>
          <a:p>
            <a:r>
              <a:rPr lang="nl-NL" sz="3600" b="1" dirty="0" smtClean="0">
                <a:solidFill>
                  <a:srgbClr val="0070C0"/>
                </a:solidFill>
                <a:latin typeface="+mn-lt"/>
              </a:rPr>
              <a:t>Adriaan ‘</a:t>
            </a:r>
            <a:r>
              <a:rPr lang="nl-NL" sz="3600" b="1" dirty="0" err="1" smtClean="0">
                <a:solidFill>
                  <a:srgbClr val="0070C0"/>
                </a:solidFill>
                <a:latin typeface="+mn-lt"/>
              </a:rPr>
              <a:t>Tattat</a:t>
            </a:r>
            <a:r>
              <a:rPr lang="nl-NL" sz="3600" b="1" dirty="0" smtClean="0">
                <a:solidFill>
                  <a:srgbClr val="0070C0"/>
                </a:solidFill>
                <a:latin typeface="+mn-lt"/>
              </a:rPr>
              <a:t>’ Kerkhoven</a:t>
            </a:r>
            <a:r>
              <a:rPr lang="nl-NL" sz="3600" b="1" dirty="0" smtClean="0">
                <a:latin typeface="+mn-lt"/>
              </a:rPr>
              <a:t/>
            </a:r>
            <a:br>
              <a:rPr lang="nl-NL" sz="3600" b="1" dirty="0" smtClean="0">
                <a:latin typeface="+mn-lt"/>
              </a:rPr>
            </a:br>
            <a:r>
              <a:rPr lang="nl-NL" sz="3600" b="1" dirty="0" smtClean="0">
                <a:latin typeface="+mn-lt"/>
              </a:rPr>
              <a:t>Geb. 26 maart 1868 </a:t>
            </a:r>
            <a:r>
              <a:rPr lang="nl-NL" sz="3600" b="1" dirty="0" err="1" smtClean="0">
                <a:latin typeface="+mn-lt"/>
              </a:rPr>
              <a:t>Thee-onderneming</a:t>
            </a:r>
            <a:r>
              <a:rPr lang="nl-NL" sz="3600" b="1" dirty="0" smtClean="0">
                <a:latin typeface="+mn-lt"/>
              </a:rPr>
              <a:t> </a:t>
            </a:r>
            <a:r>
              <a:rPr lang="nl-NL" sz="3600" b="1" dirty="0" err="1" smtClean="0">
                <a:latin typeface="+mn-lt"/>
              </a:rPr>
              <a:t>Sinagar</a:t>
            </a:r>
            <a:r>
              <a:rPr lang="nl-NL" sz="3600" b="1" dirty="0" smtClean="0">
                <a:latin typeface="+mn-lt"/>
              </a:rPr>
              <a:t/>
            </a:r>
            <a:br>
              <a:rPr lang="nl-NL" sz="3600" b="1" dirty="0" smtClean="0">
                <a:latin typeface="+mn-lt"/>
              </a:rPr>
            </a:br>
            <a:r>
              <a:rPr lang="nl-NL" sz="3600" b="1" dirty="0" smtClean="0">
                <a:latin typeface="+mn-lt"/>
              </a:rPr>
              <a:t/>
            </a:r>
            <a:br>
              <a:rPr lang="nl-NL" sz="3600" b="1" dirty="0" smtClean="0">
                <a:latin typeface="+mn-lt"/>
              </a:rPr>
            </a:br>
            <a:r>
              <a:rPr lang="nl-NL" sz="3600" b="1" dirty="0" smtClean="0">
                <a:latin typeface="+mn-lt"/>
              </a:rPr>
              <a:t> </a:t>
            </a:r>
            <a:r>
              <a:rPr lang="nl-NL" sz="3600" b="1" dirty="0">
                <a:latin typeface="+mn-lt"/>
              </a:rPr>
              <a:t>‘</a:t>
            </a:r>
            <a:r>
              <a:rPr lang="nl-NL" sz="3600" b="1" dirty="0" err="1">
                <a:latin typeface="+mn-lt"/>
              </a:rPr>
              <a:t>Tattat</a:t>
            </a:r>
            <a:r>
              <a:rPr lang="nl-NL" sz="3600" b="1" dirty="0">
                <a:latin typeface="+mn-lt"/>
              </a:rPr>
              <a:t> was een tenger maar taai kereltje met een matbleek gezichtje en onmiskenbaar Aziatische ogen; aanhalig als dat in zijn kraam te pas kwam, onhandelbaar wanneer hij iets niet wilde. </a:t>
            </a:r>
            <a:r>
              <a:rPr lang="nl-NL" sz="3600" b="1" dirty="0" smtClean="0">
                <a:latin typeface="+mn-lt"/>
              </a:rPr>
              <a:t>Er </a:t>
            </a:r>
            <a:r>
              <a:rPr lang="nl-NL" sz="3600" b="1" dirty="0">
                <a:latin typeface="+mn-lt"/>
              </a:rPr>
              <a:t>was een stoet van bedienden nodig om hem te verzorgen en te bewaken</a:t>
            </a:r>
            <a:r>
              <a:rPr lang="nl-NL" sz="3600" b="1" dirty="0" smtClean="0">
                <a:latin typeface="+mn-lt"/>
              </a:rPr>
              <a:t>.’</a:t>
            </a:r>
            <a:r>
              <a:rPr lang="nl-NL" sz="3600" dirty="0" smtClean="0"/>
              <a:t/>
            </a:r>
            <a:br>
              <a:rPr lang="nl-NL" sz="3600" dirty="0" smtClean="0"/>
            </a:br>
            <a:r>
              <a:rPr lang="nl-NL" sz="3600" dirty="0" smtClean="0"/>
              <a:t> </a:t>
            </a:r>
            <a:endParaRPr lang="nl-NL" sz="3600" dirty="0"/>
          </a:p>
        </p:txBody>
      </p:sp>
    </p:spTree>
    <p:extLst>
      <p:ext uri="{BB962C8B-B14F-4D97-AF65-F5344CB8AC3E}">
        <p14:creationId xmlns:p14="http://schemas.microsoft.com/office/powerpoint/2010/main" val="4645746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9788" y="338328"/>
            <a:ext cx="10552176" cy="1618488"/>
          </a:xfrm>
        </p:spPr>
        <p:txBody>
          <a:bodyPr>
            <a:normAutofit fontScale="90000"/>
          </a:bodyPr>
          <a:lstStyle/>
          <a:p>
            <a:r>
              <a:rPr lang="nl-NL" sz="3600" b="1" dirty="0">
                <a:latin typeface="+mn-lt"/>
              </a:rPr>
              <a:t>‘Einde juni [1871] vertrok Eduard met </a:t>
            </a:r>
            <a:r>
              <a:rPr lang="nl-NL" sz="3600" b="1" dirty="0" err="1">
                <a:latin typeface="+mn-lt"/>
              </a:rPr>
              <a:t>Paulientje</a:t>
            </a:r>
            <a:r>
              <a:rPr lang="nl-NL" sz="3600" b="1" dirty="0">
                <a:latin typeface="+mn-lt"/>
              </a:rPr>
              <a:t> en </a:t>
            </a:r>
            <a:r>
              <a:rPr lang="nl-NL" sz="3600" b="1" dirty="0" err="1">
                <a:solidFill>
                  <a:srgbClr val="0070C0"/>
                </a:solidFill>
                <a:latin typeface="+mn-lt"/>
              </a:rPr>
              <a:t>Tattat</a:t>
            </a:r>
            <a:r>
              <a:rPr lang="nl-NL" sz="3600" b="1" dirty="0">
                <a:solidFill>
                  <a:srgbClr val="0070C0"/>
                </a:solidFill>
                <a:latin typeface="+mn-lt"/>
              </a:rPr>
              <a:t> [Adriaan] </a:t>
            </a:r>
            <a:r>
              <a:rPr lang="nl-NL" sz="3600" b="1" dirty="0">
                <a:latin typeface="+mn-lt"/>
              </a:rPr>
              <a:t>naar Nederland. De kinderen zouden </a:t>
            </a:r>
            <a:r>
              <a:rPr lang="nl-NL" sz="3600" b="1" dirty="0">
                <a:solidFill>
                  <a:srgbClr val="0070C0"/>
                </a:solidFill>
                <a:latin typeface="+mn-lt"/>
              </a:rPr>
              <a:t>in Arnhem </a:t>
            </a:r>
            <a:r>
              <a:rPr lang="nl-NL" sz="3600" b="1" dirty="0">
                <a:latin typeface="+mn-lt"/>
              </a:rPr>
              <a:t>in huis komen bij twee ongetrouwde zusters Kerkhoven.’</a:t>
            </a:r>
            <a:endParaRPr lang="nl-NL" sz="3600" dirty="0">
              <a:latin typeface="+mn-lt"/>
            </a:endParaRPr>
          </a:p>
        </p:txBody>
      </p:sp>
      <p:pic>
        <p:nvPicPr>
          <p:cNvPr id="4" name="Tijdelijke aanduiding voor inhoud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34840" y="2229718"/>
            <a:ext cx="6957124" cy="3803862"/>
          </a:xfrm>
        </p:spPr>
      </p:pic>
      <p:sp>
        <p:nvSpPr>
          <p:cNvPr id="5" name="Tijdelijke aanduiding voor tekst 4"/>
          <p:cNvSpPr>
            <a:spLocks noGrp="1"/>
          </p:cNvSpPr>
          <p:nvPr>
            <p:ph type="body" sz="half" idx="2"/>
          </p:nvPr>
        </p:nvSpPr>
        <p:spPr>
          <a:xfrm>
            <a:off x="1417319" y="2229718"/>
            <a:ext cx="2752345" cy="3732170"/>
          </a:xfrm>
        </p:spPr>
        <p:txBody>
          <a:bodyPr/>
          <a:lstStyle/>
          <a:p>
            <a:r>
              <a:rPr lang="nl-NL" dirty="0" smtClean="0"/>
              <a:t/>
            </a:r>
            <a:br>
              <a:rPr lang="nl-NL" dirty="0" smtClean="0"/>
            </a:br>
            <a:r>
              <a:rPr lang="nl-NL" dirty="0" smtClean="0"/>
              <a:t/>
            </a:r>
            <a:br>
              <a:rPr lang="nl-NL" dirty="0" smtClean="0"/>
            </a:br>
            <a:r>
              <a:rPr lang="nl-NL" dirty="0" smtClean="0"/>
              <a:t/>
            </a:r>
            <a:br>
              <a:rPr lang="nl-NL" dirty="0" smtClean="0"/>
            </a:br>
            <a:r>
              <a:rPr lang="nl-NL" sz="2800" b="1" dirty="0" err="1" smtClean="0"/>
              <a:t>Arnhemsche</a:t>
            </a:r>
            <a:r>
              <a:rPr lang="nl-NL" sz="2800" b="1" dirty="0" smtClean="0"/>
              <a:t> </a:t>
            </a:r>
            <a:br>
              <a:rPr lang="nl-NL" sz="2800" b="1" dirty="0" smtClean="0"/>
            </a:br>
            <a:r>
              <a:rPr lang="nl-NL" sz="2800" b="1" dirty="0" smtClean="0"/>
              <a:t>Courant</a:t>
            </a:r>
            <a:br>
              <a:rPr lang="nl-NL" sz="2800" b="1" dirty="0" smtClean="0"/>
            </a:br>
            <a:r>
              <a:rPr lang="nl-NL" sz="2800" b="1" dirty="0" smtClean="0"/>
              <a:t/>
            </a:r>
            <a:br>
              <a:rPr lang="nl-NL" sz="2800" b="1" dirty="0" smtClean="0"/>
            </a:br>
            <a:r>
              <a:rPr lang="nl-NL" sz="2800" b="1" dirty="0" smtClean="0"/>
              <a:t>14-01-1890</a:t>
            </a:r>
            <a:endParaRPr lang="nl-NL" sz="2800" b="1" dirty="0"/>
          </a:p>
        </p:txBody>
      </p:sp>
    </p:spTree>
    <p:extLst>
      <p:ext uri="{BB962C8B-B14F-4D97-AF65-F5344CB8AC3E}">
        <p14:creationId xmlns:p14="http://schemas.microsoft.com/office/powerpoint/2010/main" val="25440025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10515600" cy="6035675"/>
          </a:xfrm>
        </p:spPr>
        <p:txBody>
          <a:bodyPr>
            <a:normAutofit fontScale="90000"/>
          </a:bodyPr>
          <a:lstStyle/>
          <a:p>
            <a:r>
              <a:rPr lang="nl-NL" sz="2400" b="1" dirty="0" smtClean="0">
                <a:latin typeface="+mn-lt"/>
                <a:cs typeface="Times New Roman" panose="02020603050405020304" pitchFamily="18" charset="0"/>
              </a:rPr>
              <a:t/>
            </a:r>
            <a:br>
              <a:rPr lang="nl-NL" sz="2400" b="1" dirty="0" smtClean="0">
                <a:latin typeface="+mn-lt"/>
                <a:cs typeface="Times New Roman" panose="02020603050405020304" pitchFamily="18" charset="0"/>
              </a:rPr>
            </a:br>
            <a:r>
              <a:rPr lang="nl-NL" sz="2400" b="1" dirty="0" smtClean="0">
                <a:latin typeface="+mn-lt"/>
                <a:cs typeface="Times New Roman" panose="02020603050405020304" pitchFamily="18" charset="0"/>
              </a:rPr>
              <a:t/>
            </a:r>
            <a:br>
              <a:rPr lang="nl-NL" sz="2400" b="1" dirty="0" smtClean="0">
                <a:latin typeface="+mn-lt"/>
                <a:cs typeface="Times New Roman" panose="02020603050405020304" pitchFamily="18" charset="0"/>
              </a:rPr>
            </a:br>
            <a:r>
              <a:rPr lang="nl-NL" sz="2400" b="1" dirty="0" smtClean="0">
                <a:latin typeface="+mn-lt"/>
                <a:cs typeface="Times New Roman" panose="02020603050405020304" pitchFamily="18" charset="0"/>
              </a:rPr>
              <a:t/>
            </a:r>
            <a:br>
              <a:rPr lang="nl-NL" sz="2400" b="1" dirty="0" smtClean="0">
                <a:latin typeface="+mn-lt"/>
                <a:cs typeface="Times New Roman" panose="02020603050405020304" pitchFamily="18" charset="0"/>
              </a:rPr>
            </a:br>
            <a:r>
              <a:rPr lang="nl-NL" sz="2400" b="1" dirty="0" smtClean="0">
                <a:latin typeface="+mn-lt"/>
                <a:cs typeface="Times New Roman" panose="02020603050405020304" pitchFamily="18" charset="0"/>
              </a:rPr>
              <a:t/>
            </a:r>
            <a:br>
              <a:rPr lang="nl-NL" sz="2400" b="1" dirty="0" smtClean="0">
                <a:latin typeface="+mn-lt"/>
                <a:cs typeface="Times New Roman" panose="02020603050405020304" pitchFamily="18" charset="0"/>
              </a:rPr>
            </a:br>
            <a:r>
              <a:rPr lang="nl-NL" sz="2400" b="1" dirty="0" smtClean="0">
                <a:latin typeface="+mn-lt"/>
                <a:cs typeface="Times New Roman" panose="02020603050405020304" pitchFamily="18" charset="0"/>
              </a:rPr>
              <a:t/>
            </a:r>
            <a:br>
              <a:rPr lang="nl-NL" sz="2400" b="1" dirty="0" smtClean="0">
                <a:latin typeface="+mn-lt"/>
                <a:cs typeface="Times New Roman" panose="02020603050405020304" pitchFamily="18" charset="0"/>
              </a:rPr>
            </a:br>
            <a:r>
              <a:rPr lang="nl-NL" sz="2400" b="1" dirty="0" smtClean="0">
                <a:latin typeface="+mn-lt"/>
                <a:cs typeface="Times New Roman" panose="02020603050405020304" pitchFamily="18" charset="0"/>
              </a:rPr>
              <a:t/>
            </a:r>
            <a:br>
              <a:rPr lang="nl-NL" sz="2400" b="1" dirty="0" smtClean="0">
                <a:latin typeface="+mn-lt"/>
                <a:cs typeface="Times New Roman" panose="02020603050405020304" pitchFamily="18" charset="0"/>
              </a:rPr>
            </a:br>
            <a:r>
              <a:rPr lang="nl-NL" sz="2400" b="1" dirty="0" smtClean="0">
                <a:latin typeface="+mn-lt"/>
                <a:cs typeface="Times New Roman" panose="02020603050405020304" pitchFamily="18" charset="0"/>
              </a:rPr>
              <a:t/>
            </a:r>
            <a:br>
              <a:rPr lang="nl-NL" sz="2400" b="1" dirty="0" smtClean="0">
                <a:latin typeface="+mn-lt"/>
                <a:cs typeface="Times New Roman" panose="02020603050405020304" pitchFamily="18" charset="0"/>
              </a:rPr>
            </a:br>
            <a:r>
              <a:rPr lang="nl-NL" sz="2400" b="1" dirty="0" smtClean="0">
                <a:latin typeface="+mn-lt"/>
                <a:cs typeface="Times New Roman" panose="02020603050405020304" pitchFamily="18" charset="0"/>
              </a:rPr>
              <a:t/>
            </a:r>
            <a:br>
              <a:rPr lang="nl-NL" sz="2400" b="1" dirty="0" smtClean="0">
                <a:latin typeface="+mn-lt"/>
                <a:cs typeface="Times New Roman" panose="02020603050405020304" pitchFamily="18" charset="0"/>
              </a:rPr>
            </a:br>
            <a:r>
              <a:rPr lang="nl-NL" sz="2400" b="1" dirty="0" smtClean="0">
                <a:latin typeface="+mn-lt"/>
                <a:cs typeface="Times New Roman" panose="02020603050405020304" pitchFamily="18" charset="0"/>
              </a:rPr>
              <a:t>Johannes </a:t>
            </a:r>
            <a:r>
              <a:rPr lang="nl-NL" sz="2400" b="1" dirty="0">
                <a:latin typeface="+mn-lt"/>
                <a:cs typeface="Times New Roman" panose="02020603050405020304" pitchFamily="18" charset="0"/>
              </a:rPr>
              <a:t>Kerkhoven 	</a:t>
            </a:r>
            <a:r>
              <a:rPr lang="nl-NL" sz="2400" b="1" dirty="0" smtClean="0">
                <a:latin typeface="+mn-lt"/>
                <a:cs typeface="Times New Roman" panose="02020603050405020304" pitchFamily="18" charset="0"/>
              </a:rPr>
              <a:t> 		</a:t>
            </a:r>
            <a:r>
              <a:rPr lang="nl-NL" sz="2400" b="1" dirty="0" smtClean="0">
                <a:solidFill>
                  <a:srgbClr val="0070C0"/>
                </a:solidFill>
                <a:latin typeface="+mn-lt"/>
                <a:cs typeface="Times New Roman" panose="02020603050405020304" pitchFamily="18" charset="0"/>
              </a:rPr>
              <a:t>X1 1810 Cecilia Johanna </a:t>
            </a:r>
            <a:r>
              <a:rPr lang="nl-NL" sz="2400" b="1" dirty="0" err="1" smtClean="0">
                <a:solidFill>
                  <a:srgbClr val="0070C0"/>
                </a:solidFill>
                <a:latin typeface="+mn-lt"/>
                <a:cs typeface="Times New Roman" panose="02020603050405020304" pitchFamily="18" charset="0"/>
              </a:rPr>
              <a:t>Bosscha</a:t>
            </a:r>
            <a:r>
              <a:rPr lang="nl-NL" sz="2400" b="1" dirty="0">
                <a:latin typeface="+mn-lt"/>
                <a:cs typeface="Times New Roman" panose="02020603050405020304" pitchFamily="18" charset="0"/>
              </a:rPr>
              <a:t>	</a:t>
            </a:r>
            <a:r>
              <a:rPr lang="nl-NL" sz="2400" b="1" dirty="0" smtClean="0">
                <a:latin typeface="+mn-lt"/>
                <a:cs typeface="Times New Roman" panose="02020603050405020304" pitchFamily="18" charset="0"/>
              </a:rPr>
              <a:t/>
            </a:r>
            <a:br>
              <a:rPr lang="nl-NL" sz="2400" b="1" dirty="0" smtClean="0">
                <a:latin typeface="+mn-lt"/>
                <a:cs typeface="Times New Roman" panose="02020603050405020304" pitchFamily="18" charset="0"/>
              </a:rPr>
            </a:br>
            <a:r>
              <a:rPr lang="nl-NL" sz="2400" b="1" dirty="0">
                <a:latin typeface="+mn-lt"/>
                <a:cs typeface="Times New Roman" panose="02020603050405020304" pitchFamily="18" charset="0"/>
              </a:rPr>
              <a:t>bankier, effectenhandelaar	 	</a:t>
            </a:r>
            <a:r>
              <a:rPr lang="nl-NL" sz="2400" b="1" dirty="0" smtClean="0">
                <a:latin typeface="+mn-lt"/>
                <a:cs typeface="Times New Roman" panose="02020603050405020304" pitchFamily="18" charset="0"/>
              </a:rPr>
              <a:t>1786 Deventer – 1812 Amsterdam</a:t>
            </a:r>
            <a:r>
              <a:rPr lang="nl-NL" sz="2400" b="1" dirty="0">
                <a:latin typeface="+mn-lt"/>
                <a:cs typeface="Times New Roman" panose="02020603050405020304" pitchFamily="18" charset="0"/>
              </a:rPr>
              <a:t/>
            </a:r>
            <a:br>
              <a:rPr lang="nl-NL" sz="2400" b="1" dirty="0">
                <a:latin typeface="+mn-lt"/>
                <a:cs typeface="Times New Roman" panose="02020603050405020304" pitchFamily="18" charset="0"/>
              </a:rPr>
            </a:br>
            <a:r>
              <a:rPr lang="nl-NL" sz="2400" b="1" dirty="0">
                <a:latin typeface="+mn-lt"/>
                <a:cs typeface="Times New Roman" panose="02020603050405020304" pitchFamily="18" charset="0"/>
              </a:rPr>
              <a:t>	1783 A’dam – 1859 Twello	 </a:t>
            </a:r>
            <a:r>
              <a:rPr lang="nl-NL" sz="2400" b="1" dirty="0" smtClean="0">
                <a:latin typeface="+mn-lt"/>
                <a:cs typeface="Times New Roman" panose="02020603050405020304" pitchFamily="18" charset="0"/>
              </a:rPr>
              <a:t> d. van Harmannus </a:t>
            </a:r>
            <a:r>
              <a:rPr lang="nl-NL" sz="2400" b="1" dirty="0" err="1" smtClean="0">
                <a:latin typeface="+mn-lt"/>
                <a:cs typeface="Times New Roman" panose="02020603050405020304" pitchFamily="18" charset="0"/>
              </a:rPr>
              <a:t>Bosscha</a:t>
            </a:r>
            <a:r>
              <a:rPr lang="nl-NL" sz="2400" b="1" dirty="0" smtClean="0">
                <a:latin typeface="+mn-lt"/>
                <a:cs typeface="Times New Roman" panose="02020603050405020304" pitchFamily="18" charset="0"/>
              </a:rPr>
              <a:t>, prof. Lat. School</a:t>
            </a:r>
            <a:r>
              <a:rPr lang="nl-NL" sz="2400" b="1" dirty="0">
                <a:latin typeface="+mn-lt"/>
                <a:cs typeface="Times New Roman" panose="02020603050405020304" pitchFamily="18" charset="0"/>
              </a:rPr>
              <a:t>	 	</a:t>
            </a:r>
            <a:r>
              <a:rPr lang="nl-NL" sz="2400" b="1" dirty="0" smtClean="0">
                <a:latin typeface="+mn-lt"/>
                <a:cs typeface="Times New Roman" panose="02020603050405020304" pitchFamily="18" charset="0"/>
              </a:rPr>
              <a:t> 					|</a:t>
            </a:r>
            <a:br>
              <a:rPr lang="nl-NL" sz="2400" b="1" dirty="0" smtClean="0">
                <a:latin typeface="+mn-lt"/>
                <a:cs typeface="Times New Roman" panose="02020603050405020304" pitchFamily="18" charset="0"/>
              </a:rPr>
            </a:br>
            <a:r>
              <a:rPr lang="nl-NL" sz="2400" b="1" dirty="0" smtClean="0">
                <a:latin typeface="+mn-lt"/>
                <a:cs typeface="Times New Roman" panose="02020603050405020304" pitchFamily="18" charset="0"/>
              </a:rPr>
              <a:t> 					Pieter Kerkhoven 1811-1894 huisarts Arnhem	</a:t>
            </a:r>
            <a:br>
              <a:rPr lang="nl-NL" sz="2400" b="1" dirty="0" smtClean="0">
                <a:latin typeface="+mn-lt"/>
                <a:cs typeface="Times New Roman" panose="02020603050405020304" pitchFamily="18" charset="0"/>
              </a:rPr>
            </a:br>
            <a:r>
              <a:rPr lang="nl-NL" sz="2400" b="1" dirty="0" smtClean="0">
                <a:latin typeface="+mn-lt"/>
                <a:cs typeface="Times New Roman" panose="02020603050405020304" pitchFamily="18" charset="0"/>
              </a:rPr>
              <a:t/>
            </a:r>
            <a:br>
              <a:rPr lang="nl-NL" sz="2400" b="1" dirty="0" smtClean="0">
                <a:latin typeface="+mn-lt"/>
                <a:cs typeface="Times New Roman" panose="02020603050405020304" pitchFamily="18" charset="0"/>
              </a:rPr>
            </a:br>
            <a:r>
              <a:rPr lang="nl-NL" sz="2400" b="1" dirty="0" smtClean="0">
                <a:latin typeface="+mn-lt"/>
                <a:cs typeface="Times New Roman" panose="02020603050405020304" pitchFamily="18" charset="0"/>
              </a:rPr>
              <a:t>JK </a:t>
            </a:r>
            <a:r>
              <a:rPr lang="nl-NL" sz="2400" b="1" dirty="0" smtClean="0">
                <a:solidFill>
                  <a:srgbClr val="0070C0"/>
                </a:solidFill>
                <a:latin typeface="+mn-lt"/>
                <a:cs typeface="Times New Roman" panose="02020603050405020304" pitchFamily="18" charset="0"/>
              </a:rPr>
              <a:t>X2 1817 Anna </a:t>
            </a:r>
            <a:r>
              <a:rPr lang="nl-NL" sz="2400" b="1" dirty="0">
                <a:solidFill>
                  <a:srgbClr val="0070C0"/>
                </a:solidFill>
                <a:latin typeface="+mn-lt"/>
                <a:cs typeface="Times New Roman" panose="02020603050405020304" pitchFamily="18" charset="0"/>
              </a:rPr>
              <a:t>Jacoba van der Hucht </a:t>
            </a:r>
            <a:r>
              <a:rPr lang="nl-NL" sz="2400" b="1" dirty="0" smtClean="0">
                <a:latin typeface="+mn-lt"/>
                <a:cs typeface="Times New Roman" panose="02020603050405020304" pitchFamily="18" charset="0"/>
              </a:rPr>
              <a:t>1795 - 1856</a:t>
            </a:r>
            <a:r>
              <a:rPr lang="nl-NL" sz="2400" b="1" dirty="0">
                <a:latin typeface="+mn-lt"/>
                <a:cs typeface="Times New Roman" panose="02020603050405020304" pitchFamily="18" charset="0"/>
              </a:rPr>
              <a:t/>
            </a:r>
            <a:br>
              <a:rPr lang="nl-NL" sz="2400" b="1" dirty="0">
                <a:latin typeface="+mn-lt"/>
                <a:cs typeface="Times New Roman" panose="02020603050405020304" pitchFamily="18" charset="0"/>
              </a:rPr>
            </a:br>
            <a:r>
              <a:rPr lang="nl-NL" sz="2400" b="1" dirty="0" smtClean="0">
                <a:latin typeface="+mn-lt"/>
                <a:cs typeface="Times New Roman" panose="02020603050405020304" pitchFamily="18" charset="0"/>
              </a:rPr>
              <a:t> 			|</a:t>
            </a:r>
            <a:br>
              <a:rPr lang="nl-NL" sz="2400" b="1" dirty="0" smtClean="0">
                <a:latin typeface="+mn-lt"/>
                <a:cs typeface="Times New Roman" panose="02020603050405020304" pitchFamily="18" charset="0"/>
              </a:rPr>
            </a:br>
            <a:r>
              <a:rPr lang="nl-NL" sz="2400" b="1" dirty="0" smtClean="0">
                <a:latin typeface="+mn-lt"/>
                <a:cs typeface="Times New Roman" panose="02020603050405020304" pitchFamily="18" charset="0"/>
              </a:rPr>
              <a:t>2. Cecilia Susanna 1819 Amsterdam – 1890 Arnhem X 1846 Mr. Jan van Delden</a:t>
            </a:r>
            <a:br>
              <a:rPr lang="nl-NL" sz="2400" b="1" dirty="0" smtClean="0">
                <a:latin typeface="+mn-lt"/>
                <a:cs typeface="Times New Roman" panose="02020603050405020304" pitchFamily="18" charset="0"/>
              </a:rPr>
            </a:br>
            <a:r>
              <a:rPr lang="nl-NL" sz="2400" b="1" dirty="0" smtClean="0">
                <a:latin typeface="+mn-lt"/>
                <a:cs typeface="Times New Roman" panose="02020603050405020304" pitchFamily="18" charset="0"/>
              </a:rPr>
              <a:t>[3. Rudolph Albertus 1820 Twello – 1890 Nieuwer Amstel X 1846 A.C. van Delden]</a:t>
            </a:r>
            <a:br>
              <a:rPr lang="nl-NL" sz="2400" b="1" dirty="0" smtClean="0">
                <a:latin typeface="+mn-lt"/>
                <a:cs typeface="Times New Roman" panose="02020603050405020304" pitchFamily="18" charset="0"/>
              </a:rPr>
            </a:br>
            <a:r>
              <a:rPr lang="nl-NL" sz="2400" b="1" dirty="0" smtClean="0">
                <a:latin typeface="+mn-lt"/>
                <a:cs typeface="Times New Roman" panose="02020603050405020304" pitchFamily="18" charset="0"/>
              </a:rPr>
              <a:t/>
            </a:r>
            <a:br>
              <a:rPr lang="nl-NL" sz="2400" b="1" dirty="0" smtClean="0">
                <a:latin typeface="+mn-lt"/>
                <a:cs typeface="Times New Roman" panose="02020603050405020304" pitchFamily="18" charset="0"/>
              </a:rPr>
            </a:br>
            <a:r>
              <a:rPr lang="nl-NL" sz="2400" b="1" dirty="0" smtClean="0">
                <a:solidFill>
                  <a:srgbClr val="0070C0"/>
                </a:solidFill>
                <a:latin typeface="+mn-lt"/>
                <a:cs typeface="Times New Roman" panose="02020603050405020304" pitchFamily="18" charset="0"/>
              </a:rPr>
              <a:t>4. Caroline Frederika 1822 </a:t>
            </a:r>
            <a:r>
              <a:rPr lang="nl-NL" sz="2400" b="1" dirty="0" smtClean="0">
                <a:latin typeface="+mn-lt"/>
                <a:cs typeface="Times New Roman" panose="02020603050405020304" pitchFamily="18" charset="0"/>
              </a:rPr>
              <a:t>Amsterdam – 1902 Haarlem </a:t>
            </a:r>
            <a:br>
              <a:rPr lang="nl-NL" sz="2400" b="1" dirty="0" smtClean="0">
                <a:latin typeface="+mn-lt"/>
                <a:cs typeface="Times New Roman" panose="02020603050405020304" pitchFamily="18" charset="0"/>
              </a:rPr>
            </a:br>
            <a:r>
              <a:rPr lang="nl-NL" sz="2400" b="1" dirty="0" smtClean="0">
                <a:latin typeface="+mn-lt"/>
                <a:cs typeface="Times New Roman" panose="02020603050405020304" pitchFamily="18" charset="0"/>
              </a:rPr>
              <a:t>[7. Willem </a:t>
            </a:r>
            <a:r>
              <a:rPr lang="nl-NL" sz="2400" b="1" dirty="0" err="1" smtClean="0">
                <a:latin typeface="+mn-lt"/>
                <a:cs typeface="Times New Roman" panose="02020603050405020304" pitchFamily="18" charset="0"/>
              </a:rPr>
              <a:t>Octavius</a:t>
            </a:r>
            <a:r>
              <a:rPr lang="nl-NL" sz="2400" b="1" dirty="0" smtClean="0">
                <a:latin typeface="+mn-lt"/>
                <a:cs typeface="Times New Roman" panose="02020603050405020304" pitchFamily="18" charset="0"/>
              </a:rPr>
              <a:t> 1825 Twello – 1897 Lochem X 1849 </a:t>
            </a:r>
            <a:r>
              <a:rPr lang="nl-NL" sz="2400" b="1" dirty="0" smtClean="0">
                <a:solidFill>
                  <a:srgbClr val="0070C0"/>
                </a:solidFill>
                <a:latin typeface="+mn-lt"/>
                <a:cs typeface="Times New Roman" panose="02020603050405020304" pitchFamily="18" charset="0"/>
              </a:rPr>
              <a:t>C.E.H. </a:t>
            </a:r>
            <a:r>
              <a:rPr lang="nl-NL" sz="2400" b="1" dirty="0" err="1" smtClean="0">
                <a:solidFill>
                  <a:srgbClr val="0070C0"/>
                </a:solidFill>
                <a:latin typeface="+mn-lt"/>
                <a:cs typeface="Times New Roman" panose="02020603050405020304" pitchFamily="18" charset="0"/>
              </a:rPr>
              <a:t>Bosscha</a:t>
            </a:r>
            <a:r>
              <a:rPr lang="nl-NL" sz="2400" b="1" dirty="0" smtClean="0">
                <a:latin typeface="+mn-lt"/>
                <a:cs typeface="Times New Roman" panose="02020603050405020304" pitchFamily="18" charset="0"/>
              </a:rPr>
              <a:t>]</a:t>
            </a:r>
            <a:br>
              <a:rPr lang="nl-NL" sz="2400" b="1" dirty="0" smtClean="0">
                <a:latin typeface="+mn-lt"/>
                <a:cs typeface="Times New Roman" panose="02020603050405020304" pitchFamily="18" charset="0"/>
              </a:rPr>
            </a:br>
            <a:r>
              <a:rPr lang="nl-NL" sz="2400" b="1" dirty="0" smtClean="0">
                <a:latin typeface="+mn-lt"/>
                <a:cs typeface="Times New Roman" panose="02020603050405020304" pitchFamily="18" charset="0"/>
              </a:rPr>
              <a:t/>
            </a:r>
            <a:br>
              <a:rPr lang="nl-NL" sz="2400" b="1" dirty="0" smtClean="0">
                <a:latin typeface="+mn-lt"/>
                <a:cs typeface="Times New Roman" panose="02020603050405020304" pitchFamily="18" charset="0"/>
              </a:rPr>
            </a:br>
            <a:r>
              <a:rPr lang="nl-NL" sz="2400" b="1" dirty="0" smtClean="0">
                <a:latin typeface="+mn-lt"/>
                <a:cs typeface="Times New Roman" panose="02020603050405020304" pitchFamily="18" charset="0"/>
              </a:rPr>
              <a:t>10. Charlotte Octavia 1830 Twello – 1907 Arnhem X 1852 Mr. Jacob van Stolk</a:t>
            </a:r>
            <a:br>
              <a:rPr lang="nl-NL" sz="2400" b="1" dirty="0" smtClean="0">
                <a:latin typeface="+mn-lt"/>
                <a:cs typeface="Times New Roman" panose="02020603050405020304" pitchFamily="18" charset="0"/>
              </a:rPr>
            </a:br>
            <a:r>
              <a:rPr lang="nl-NL" sz="2400" b="1" dirty="0" smtClean="0">
                <a:solidFill>
                  <a:srgbClr val="0070C0"/>
                </a:solidFill>
                <a:latin typeface="+mn-lt"/>
                <a:cs typeface="Times New Roman" panose="02020603050405020304" pitchFamily="18" charset="0"/>
              </a:rPr>
              <a:t>11. Sophia Catharina 1832 </a:t>
            </a:r>
            <a:r>
              <a:rPr lang="nl-NL" sz="2400" b="1" dirty="0" smtClean="0">
                <a:latin typeface="+mn-lt"/>
                <a:cs typeface="Times New Roman" panose="02020603050405020304" pitchFamily="18" charset="0"/>
              </a:rPr>
              <a:t>Twello – 1911 Beekbergen</a:t>
            </a:r>
            <a:br>
              <a:rPr lang="nl-NL" sz="2400" b="1" dirty="0" smtClean="0">
                <a:latin typeface="+mn-lt"/>
                <a:cs typeface="Times New Roman" panose="02020603050405020304" pitchFamily="18" charset="0"/>
              </a:rPr>
            </a:br>
            <a:r>
              <a:rPr lang="nl-NL" sz="2400" b="1" dirty="0" smtClean="0">
                <a:latin typeface="+mn-lt"/>
                <a:cs typeface="Times New Roman" panose="02020603050405020304" pitchFamily="18" charset="0"/>
              </a:rPr>
              <a:t>[13. Eduard Julius 1834 Twello – 1905 </a:t>
            </a:r>
            <a:r>
              <a:rPr lang="nl-NL" sz="2400" b="1" dirty="0" err="1" smtClean="0">
                <a:latin typeface="+mn-lt"/>
                <a:cs typeface="Times New Roman" panose="02020603050405020304" pitchFamily="18" charset="0"/>
              </a:rPr>
              <a:t>Sinagar</a:t>
            </a:r>
            <a:r>
              <a:rPr lang="nl-NL" sz="2400" b="1" dirty="0" smtClean="0">
                <a:latin typeface="+mn-lt"/>
                <a:cs typeface="Times New Roman" panose="02020603050405020304" pitchFamily="18" charset="0"/>
              </a:rPr>
              <a:t>]</a:t>
            </a:r>
            <a:br>
              <a:rPr lang="nl-NL" sz="2400" b="1" dirty="0" smtClean="0">
                <a:latin typeface="+mn-lt"/>
                <a:cs typeface="Times New Roman" panose="02020603050405020304" pitchFamily="18" charset="0"/>
              </a:rPr>
            </a:br>
            <a:r>
              <a:rPr lang="nl-NL" sz="2400" b="1" dirty="0" smtClean="0">
                <a:latin typeface="+mn-lt"/>
                <a:cs typeface="Times New Roman" panose="02020603050405020304" pitchFamily="18" charset="0"/>
              </a:rPr>
              <a:t/>
            </a:r>
            <a:br>
              <a:rPr lang="nl-NL" sz="2400" b="1" dirty="0" smtClean="0">
                <a:latin typeface="+mn-lt"/>
                <a:cs typeface="Times New Roman" panose="02020603050405020304" pitchFamily="18" charset="0"/>
              </a:rPr>
            </a:br>
            <a:r>
              <a:rPr lang="nl-NL" sz="2400" b="1" dirty="0" smtClean="0">
                <a:latin typeface="+mn-lt"/>
                <a:cs typeface="Times New Roman" panose="02020603050405020304" pitchFamily="18" charset="0"/>
              </a:rPr>
              <a:t/>
            </a:r>
            <a:br>
              <a:rPr lang="nl-NL" sz="2400" b="1" dirty="0" smtClean="0">
                <a:latin typeface="+mn-lt"/>
                <a:cs typeface="Times New Roman" panose="02020603050405020304" pitchFamily="18" charset="0"/>
              </a:rPr>
            </a:br>
            <a:r>
              <a:rPr lang="nl-NL" sz="2400" b="1" dirty="0" smtClean="0">
                <a:latin typeface="+mn-lt"/>
                <a:cs typeface="Times New Roman" panose="02020603050405020304" pitchFamily="18" charset="0"/>
              </a:rPr>
              <a:t/>
            </a:r>
            <a:br>
              <a:rPr lang="nl-NL" sz="2400" b="1" dirty="0" smtClean="0">
                <a:latin typeface="+mn-lt"/>
                <a:cs typeface="Times New Roman" panose="02020603050405020304" pitchFamily="18" charset="0"/>
              </a:rPr>
            </a:br>
            <a:r>
              <a:rPr lang="nl-NL" sz="2400" b="1" dirty="0" smtClean="0">
                <a:latin typeface="+mn-lt"/>
                <a:cs typeface="Times New Roman" panose="02020603050405020304" pitchFamily="18" charset="0"/>
              </a:rPr>
              <a:t/>
            </a:r>
            <a:br>
              <a:rPr lang="nl-NL" sz="2400" b="1" dirty="0" smtClean="0">
                <a:latin typeface="+mn-lt"/>
                <a:cs typeface="Times New Roman" panose="02020603050405020304" pitchFamily="18" charset="0"/>
              </a:rPr>
            </a:br>
            <a:r>
              <a:rPr lang="nl-NL" sz="2400" b="1" dirty="0" smtClean="0">
                <a:latin typeface="+mn-lt"/>
                <a:cs typeface="Times New Roman" panose="02020603050405020304" pitchFamily="18" charset="0"/>
              </a:rPr>
              <a:t/>
            </a:r>
            <a:br>
              <a:rPr lang="nl-NL" sz="2400" b="1" dirty="0" smtClean="0">
                <a:latin typeface="+mn-lt"/>
                <a:cs typeface="Times New Roman" panose="02020603050405020304" pitchFamily="18" charset="0"/>
              </a:rPr>
            </a:br>
            <a:r>
              <a:rPr lang="nl-NL" sz="2400" b="1" dirty="0" smtClean="0">
                <a:latin typeface="+mn-lt"/>
                <a:cs typeface="Times New Roman" panose="02020603050405020304" pitchFamily="18" charset="0"/>
              </a:rPr>
              <a:t/>
            </a:r>
            <a:br>
              <a:rPr lang="nl-NL" sz="2400" b="1" dirty="0" smtClean="0">
                <a:latin typeface="+mn-lt"/>
                <a:cs typeface="Times New Roman" panose="02020603050405020304" pitchFamily="18" charset="0"/>
              </a:rPr>
            </a:br>
            <a:r>
              <a:rPr lang="nl-NL" sz="2400" b="1" dirty="0" smtClean="0">
                <a:latin typeface="+mn-lt"/>
                <a:cs typeface="Times New Roman" panose="02020603050405020304" pitchFamily="18" charset="0"/>
              </a:rPr>
              <a:t/>
            </a:r>
            <a:br>
              <a:rPr lang="nl-NL" sz="2400" b="1" dirty="0" smtClean="0">
                <a:latin typeface="+mn-lt"/>
                <a:cs typeface="Times New Roman" panose="02020603050405020304" pitchFamily="18" charset="0"/>
              </a:rPr>
            </a:br>
            <a:r>
              <a:rPr lang="nl-NL" sz="2400" b="1" dirty="0" smtClean="0">
                <a:latin typeface="+mn-lt"/>
                <a:cs typeface="Times New Roman" panose="02020603050405020304" pitchFamily="18" charset="0"/>
              </a:rPr>
              <a:t/>
            </a:r>
            <a:br>
              <a:rPr lang="nl-NL" sz="2400" b="1" dirty="0" smtClean="0">
                <a:latin typeface="+mn-lt"/>
                <a:cs typeface="Times New Roman" panose="02020603050405020304" pitchFamily="18" charset="0"/>
              </a:rPr>
            </a:br>
            <a:r>
              <a:rPr lang="nl-NL" sz="2400" b="1" dirty="0" smtClean="0">
                <a:latin typeface="+mn-lt"/>
                <a:cs typeface="Times New Roman" panose="02020603050405020304" pitchFamily="18" charset="0"/>
              </a:rPr>
              <a:t/>
            </a:r>
            <a:br>
              <a:rPr lang="nl-NL" sz="2400" b="1" dirty="0" smtClean="0">
                <a:latin typeface="+mn-lt"/>
                <a:cs typeface="Times New Roman" panose="02020603050405020304" pitchFamily="18" charset="0"/>
              </a:rPr>
            </a:br>
            <a:endParaRPr lang="nl-NL" sz="2400" dirty="0">
              <a:latin typeface="+mn-lt"/>
            </a:endParaRPr>
          </a:p>
        </p:txBody>
      </p:sp>
    </p:spTree>
    <p:extLst>
      <p:ext uri="{BB962C8B-B14F-4D97-AF65-F5344CB8AC3E}">
        <p14:creationId xmlns:p14="http://schemas.microsoft.com/office/powerpoint/2010/main" val="3783535472"/>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1662</TotalTime>
  <Words>363</Words>
  <Application>Microsoft Office PowerPoint</Application>
  <PresentationFormat>Breedbeeld</PresentationFormat>
  <Paragraphs>68</Paragraphs>
  <Slides>49</Slides>
  <Notes>0</Notes>
  <HiddenSlides>0</HiddenSlides>
  <MMClips>0</MMClips>
  <ScaleCrop>false</ScaleCrop>
  <HeadingPairs>
    <vt:vector size="6" baseType="variant">
      <vt:variant>
        <vt:lpstr>Gebruikte lettertypen</vt:lpstr>
      </vt:variant>
      <vt:variant>
        <vt:i4>8</vt:i4>
      </vt:variant>
      <vt:variant>
        <vt:lpstr>Thema</vt:lpstr>
      </vt:variant>
      <vt:variant>
        <vt:i4>1</vt:i4>
      </vt:variant>
      <vt:variant>
        <vt:lpstr>Diatitels</vt:lpstr>
      </vt:variant>
      <vt:variant>
        <vt:i4>49</vt:i4>
      </vt:variant>
    </vt:vector>
  </HeadingPairs>
  <TitlesOfParts>
    <vt:vector size="58" baseType="lpstr">
      <vt:lpstr>MS Mincho</vt:lpstr>
      <vt:lpstr>Arial</vt:lpstr>
      <vt:lpstr>Arial Black</vt:lpstr>
      <vt:lpstr>Calibri</vt:lpstr>
      <vt:lpstr>Calibri Light</vt:lpstr>
      <vt:lpstr>Comic Sans MS</vt:lpstr>
      <vt:lpstr>Times New Roman</vt:lpstr>
      <vt:lpstr>Wingdings</vt:lpstr>
      <vt:lpstr>Kantoorthema</vt:lpstr>
      <vt:lpstr>      Adriaan ‘Tattat’ Kerkhoven 1868 Sinagar –     1944 Sukabumi </vt:lpstr>
      <vt:lpstr> Johannes Kerkhoven    X Anna Jacoba van der Hucht     bankier, effectenhandelaar   1795 Zierikzee  1783 A’dam – 1859 Twello     – 1856 Twello       /    \  13. Eduard Julius  3. Rudolph Albertus  1834 Twello –&gt; NOI 1860  1820 Twello –&gt; NOI 1866   - 1905 Sinagar    -&gt; 1881 dir. Chininefabriek A’dam – 1890   ~ Goey La Nio      |      |   Rudolph Eduard 1848 Avereest –&gt; NOI 1872    |        - 1918 Bandung   13.1 Pauline Emilia 1865 – 1931 Laren  13.2 Adriaan Rudolph Willem 1868 – 1944 Sukabumi   13.3 Caroline Sophie Octavia 1871 – 1965 De Bilt    </vt:lpstr>
      <vt:lpstr> Eduard Julius  Goey La Njo     Adriaan Rudolph Willem</vt:lpstr>
      <vt:lpstr>Sinagar ca. 1900</vt:lpstr>
      <vt:lpstr>Weg van Buitenzorg naar de Preanger, Abr. Salm 1801-1876</vt:lpstr>
      <vt:lpstr>Ykema schoolplaat: Landschap in de Preanger</vt:lpstr>
      <vt:lpstr>Adriaan ‘Tattat’ Kerkhoven Geb. 26 maart 1868 Thee-onderneming Sinagar   ‘Tattat was een tenger maar taai kereltje met een matbleek gezichtje en onmiskenbaar Aziatische ogen; aanhalig als dat in zijn kraam te pas kwam, onhandelbaar wanneer hij iets niet wilde. Er was een stoet van bedienden nodig om hem te verzorgen en te bewaken.’  </vt:lpstr>
      <vt:lpstr>‘Einde juni [1871] vertrok Eduard met Paulientje en Tattat [Adriaan] naar Nederland. De kinderen zouden in Arnhem in huis komen bij twee ongetrouwde zusters Kerkhoven.’</vt:lpstr>
      <vt:lpstr>        Johannes Kerkhoven     X1 1810 Cecilia Johanna Bosscha  bankier, effectenhandelaar   1786 Deventer – 1812 Amsterdam  1783 A’dam – 1859 Twello   d. van Harmannus Bosscha, prof. Lat. School         |       Pieter Kerkhoven 1811-1894 huisarts Arnhem   JK X2 1817 Anna Jacoba van der Hucht 1795 - 1856     | 2. Cecilia Susanna 1819 Amsterdam – 1890 Arnhem X 1846 Mr. Jan van Delden [3. Rudolph Albertus 1820 Twello – 1890 Nieuwer Amstel X 1846 A.C. van Delden]  4. Caroline Frederika 1822 Amsterdam – 1902 Haarlem  [7. Willem Octavius 1825 Twello – 1897 Lochem X 1849 C.E.H. Bosscha]  10. Charlotte Octavia 1830 Twello – 1907 Arnhem X 1852 Mr. Jacob van Stolk 11. Sophia Catharina 1832 Twello – 1911 Beekbergen [13. Eduard Julius 1834 Twello – 1905 Sinagar]          </vt:lpstr>
      <vt:lpstr>C.F. en S.C. Kerkhoven in Arnhem    ‘Het Haagje van het Oosten’</vt:lpstr>
      <vt:lpstr>Arnhem Velper Buitensingel 1890-1900</vt:lpstr>
      <vt:lpstr> Arnhem Velper Buitensingel 2017</vt:lpstr>
      <vt:lpstr>H. van der Veer in zijn roman Half Bloed van 1879:   ‘Mij ergeren de wondervreemde gezichten waarmee de lui ons in Holland aankijken en opnemen. ’t Is of de relatie tusschen de koloniën en het moederland van gisteren dagteekent.  Zelfs ontwikkelde menschen maken zich aan die fout schuldig. Men houdt ons, geloof ik, meer  voor een veredeld ras van apen dan voor verbasterde menschen, vooral wanneer men, zooals mijne vrouw en u ook, meneer van Duren, de trekken of de kleur van een ander ras vertoont.’     </vt:lpstr>
      <vt:lpstr>   Brief van zus Pauline uit Arnhem aan To Loman in Amsterdam, 14 mei 1883.</vt:lpstr>
      <vt:lpstr>Adriaan ca. 1880 Pauline en Caroline 1883</vt:lpstr>
      <vt:lpstr>  Instituut Spaanschweerd, Brummen</vt:lpstr>
      <vt:lpstr>Instituut Spaanschweerd te Brummen  Van 1872 tot ca. 1895 was er een ‘Fransche school’ op Spaensweerd gevestigd onder leiding van de eigenaar-directeur B.J. von Pritzelwitz van der Horst</vt:lpstr>
      <vt:lpstr>Bataviaasch Handelsblad 31-10-1878</vt:lpstr>
      <vt:lpstr>Arnhemsche Courant 17-07-1879</vt:lpstr>
      <vt:lpstr> De Kampioen 4:6 juni 1887</vt:lpstr>
      <vt:lpstr>     Johannes Kerkhoven    X Anna Jacoba van der Hucht     bankier, effectenhandelaar   1795 Zierikzee  1783 A’dam – 1859 Twello     – 1856 Twello       /  9. Ida Augusta Kerkhoven 1829 Twello – 1898 Haarlem X 1860 Twello Prof.dr. Abraham Dirk Loman 1823 ‘s-Gr – 1897 Amsterdam Predikant, hoogleraar theologie Amsterdam, componist, etc.    | Zeven kinderen 1860-1863, van wie: 4. Catharina Maria (To) 1866 A’dam (zanglerares) – 1951 A’dam    5. Abraham Dirk Loman 1868 A’dam – 1954 A’dam X 1906 G.A. Lütkemann   ↓ Fabrikant van de eerste reflexcamera te Amsterdam Muziekleraar te Arnhem Mede-oprichter Bureau voor Muziek-auteursrecht BUMA Componist          </vt:lpstr>
      <vt:lpstr>6 april 1885, 1ste ANWB wielerwedstrijd, Den Haag</vt:lpstr>
      <vt:lpstr>          De Kampioen Mei 1884. Lijst der candidaten werkende leden. 140. Kerkhoven, A.R.W., Velperbuitensingel 4, Arnhem had zich ingeschreven in Den Haag, 6 april 1885…</vt:lpstr>
      <vt:lpstr>          De Kampioen 2:17, Aug. 1885. Arnhemsche Bicycle Club ‘De Zwaluw’. Opgericht 1883, Jaarlijksche vergadering Zondag 26 juli 1885. Nieuw bestuur:   A.R.W. Kerkhoven, president; F.D. Cochius, secretaris-penningmeester; A.S. Franzen van der Putten, captain; A. Diemont van Dathar, vice-captain.   14-15 augustus 1885, wedstrijden ANWB-bondsbaan in Nijmegen.  4. Internationale wedstrijd voor tweewielers, afstand 50 meter, langzaam rijden. 1. A.R.W. Kerkhoven, Arnhem, 2. G. Vrolik, Dieren. “Deze wedstrijd verwekte veel vroolijkheid en werd met bijzondere spanning gevolgd”.  31 augustus 1885, baanwedstrijden Vredenburg Utrecht. V. Internationale wedstrijd langzaam rijden voor tweewielers. Afstand 50 M. 1e Pr. A.R.W. Kerkhoven, Arnhem,  2 m. 17 4/5 sec., 2e pr. E.J. DeStuers, Den Haag, in 2 m. 8 2/5. “In letterlijken zin vielen de meeste rijders af.”           </vt:lpstr>
      <vt:lpstr>De Kampioen, september 1885 – januari 1886</vt:lpstr>
      <vt:lpstr>1886: Adriaan 18 jr, echte wielrenner….</vt:lpstr>
      <vt:lpstr>    De Kampioen 3:5, mei 1886 “Deze race was volstrekt niet interessant aangezien Kerkhoven met Van Leeuwen had afgesproken, dat deze zou winnen. Het is m.i. zeer wenschelijk, dat aan het afspreken en knoeien op wedstrijden een eind komt.”</vt:lpstr>
      <vt:lpstr> Baanraces in Nijmegen april 1886</vt:lpstr>
      <vt:lpstr>  Wedstrijden Harlingen, 14 juli 1886 - Sprint kwart Engelsche mijl. 1. E. Kiderlen Jr. van de Delftsche Stud. V. club, in 37 1/5 sec. 2. A.R.W. Kerkhoven, van “De Zwaluw” te Arnhem, in 37 2/5 sec. “Tweede prijs: een gouden medaille,  waarde  f 40, aan een lint in de Harlinger kleuren, en met zilver borduursel”).  - Langzaam rijden, 50 meter. Eerste prijs, verguld zilveren medaille. A.R.W. Kerkhoven van ‘de Zwaluw” te Arnhem. 2. E. Kiderlen Jr. - Kunstrijden. 1. Kiderlen, 2. Kerkhoven.  De Kampioen 3:7, juli 1886. Den 24sten Juli 1886 werd er te Arnhem eene nieuwe Wielrijders-Vereeniging opgericht, die den naam draagt van: ‘De Arnhemsche Wielrijders-Vereeniging’. Het bestuur van 1886 is samengesteld als volgt: President A.R.W. Kerkhoven, Vice-Presid. R. thoe Schwartzenberg en Hohenlandsberg, Secret.-Penningm. W.C. Lens.    </vt:lpstr>
      <vt:lpstr>     Baanwedstrijden Nijmegen, 6 augustus 1886 - Langzaam rijden, 50 Meter. Eerste prijs: A.R.W. Kerkhoven, te Arnhem, in 2.22.1/5, 2. E.J. De Stuers, te ’s Hage, in 2.22.3/5, 3. A.D. Loman, te Zutfen.  - Veiligheidstweewielers. Eerste prijs: R.W.H. Hofstede Crull, Groningen, in 4.29.3/5. Tweede prijs: A.R.W. Kerkhoven, in 4.4.1/5.  Wedstrijden Utrecht Vredenburg, Koninginnedag 31 Augustus 1886. Langzaam-rijden, tweewielers, 50 Meter. Eerste prijs A.R.W. Kerkhoven (Arnhem) in 2.36. 2. P.W.F. van Dokkum (Utr.Vg. “De Postduif”).  De Kampioen 3:10, 1 October 1886 Om 8 uur ’s avonds kunstrijden in Maison Stroucken, Amsterdam. Deelnemers: J.J. Laghuwitz, A. Kerkhoven, Arn. Van den Biesen, F.H. Koenen en A.D. Loman Jr.        </vt:lpstr>
      <vt:lpstr> Eindstand 1886</vt:lpstr>
      <vt:lpstr>De Kampioen 4:4, april 1887. 140. A.R.W. Kerkhoven naar Delft </vt:lpstr>
      <vt:lpstr>Delft: Koornmarkt 32   Eén van de huurders was de dolerend predikant C.W.J. van Lummel, een begenadigd spreker en erelid van de Anti-Revolutionaire kiesvereniging 'Nederland en Oranje'. Van de twintig jaar dat hij in de gereformeerde kerk op het Achterom op de kansel stond, woonde hij van 1889 tot 1896 zeven jaar in dit huis. Als secretaris van de landelijke Anti-Revolutionaire Partij kreeg Van Lummel regelmatig Abraham Kuyper op de thee.</vt:lpstr>
      <vt:lpstr>1887-1889 Adriaan, Nederlandse topwielrenner </vt:lpstr>
      <vt:lpstr>   Allerlei modellen driewielers</vt:lpstr>
      <vt:lpstr>    Nijmegen, 3 augustus 1888 Tweepersoons-tweewielers, 2000 M.: eerste pr., Huijsser en Ives; tweede pr. Kerkhoven en Van Raden; derde pr., Baron van Pallandt en Thiebout. “Het komt ons voor, dat deze rijwielen wel een weinig gevaarlijk zijn op eene wielerbaan.”  Scheveningen, 8-9 september 1888 Kunstrijden. “'t Publiek scheen zeer ingenomen met die proeven, bestaande in los rijden, staande op 't zadel, liggende op 't zadel, staande op 't achterwiel, met 't achterwiel vooruit, of op een enkel rad.” De jury kende den 1en prijs toe aan den heer Loman (Berlijn), den 2de pr. aan den heer Kerkhoven. Idem: Tweepersoons driewielers, dame en heer. 800 M. (2 ronden). “Deze wedstrijd was de great attraction van 't geheele programma, de vier ingeschreven paren bleken zich goed geoefend te hebben.” 1. Mej. v. Raden (Leiden) en Kerkhoven, 1 min. 42 1/5. Sec. 2. Mej. Stroethoff en J. Stroethoff, Amsterdam, 1 min. 47 3/5 sec.    </vt:lpstr>
      <vt:lpstr> Baan van Scheveningen, 3 september 1889. 4 kilometer (10 ronden) Universiteitswedstrijd. Corpsprijs: Delftsche S.V.C., waarvoor reden de heeren A.R.W. Kerkhoven en A.J. Korthals Altes.  Baan van Crefeld, 8 september 1889. Veiligheidwielers, 2000 meter. 1. A.R.W. Kerkhoven, Delft, 3 m. 36 s., 2. Tilghenkamp.  15 september 1889. Arnhemsche Wielervereeniging: Arnhem-Ede vv., 32,4 km. 1. N. Fockema 1.16.15, 2. 2. A.R.W. Kerkhoven 1.22.16.   De Kampioen 6:14, 1 October 1889. Kerkhoven heeft te Douglas (eiland Man) een eerste prijs gewonnen op tweewieler, afstand 1 Eng. Mijl.  </vt:lpstr>
      <vt:lpstr>Adriaan Kerkhoven 1890</vt:lpstr>
      <vt:lpstr>           Adriaan Kerkhoven 1891  Nieuws van den Dag 02-07-1891 Rijks Polytechnische School te Delft. Diploma civiel ingenieur A. R.W. Kerkhoven.  Adresboeken Delft 1857-1949.  1891 A.R.W. Kerkhoven, Oude Delft 176.   </vt:lpstr>
      <vt:lpstr>   A.D. Loman: sportfotograaf</vt:lpstr>
      <vt:lpstr>A.D. Loman        26-10-1868 – 17-09-1954 Amsterdam</vt:lpstr>
      <vt:lpstr>Adriaan Kerkhoven in Amerika 1892-1893</vt:lpstr>
      <vt:lpstr> Javanese Village Chicago World Fair 1893</vt:lpstr>
      <vt:lpstr>Adriaan Kerkhoven in NOI 1894-    Sport: paardenraces renbaan Buitenzorg</vt:lpstr>
      <vt:lpstr>   Jagen: conservatie (&amp; sport?)</vt:lpstr>
      <vt:lpstr>             A.R.W. Kerkhoven. Sneller vervoer op spoorwegen, De Ingenieur 7, 1892 (Vereeniging van burgerlijke ingenieurs, ’s-Gravenhage)  A.R.W. Kerkhoven. Het tegengaan van afspoeling door Rational Tuinaanleg. Soekaboemische Landbouwvereeniging, 1913.  A.R.W. Kerkhoven en C.A. Lugt. De Jachtwet. Tijdschrift voor Binnenlandsch Bestuur 49, 367-374, 1916.  A.R.W. Kerkhoven. Rhinoceros-jacht op Java. De Nederlandsche Jager 32:21, 326-329, 1926.  In 1937, Erdbrink and Kerkhoven discovered an archaeological site in West-Java, halfway between the Pasir Tjilawang hill and the hamlet of Tonndjong, which Erdbrink (1954) attrributed to the ‘Mesolithic sampoeng culture’. P. Storm, ‘Two Microliths from Javanese Wadjak Man’, Journal of the Anthropological Society of Nippon,  100:2, 191-203, 1992.               </vt:lpstr>
      <vt:lpstr>          Hermannus Bosscha 1755 – 1819 L’warden, Prof. Latijnsche School Deventer     X Helena Scheers 1766-1855 8 kinderen, onder wie: 1. Cecilia Johanna 1786-1812 X1 1810 Johannes Kerkhoven 1783-1859 5. Johannes 1797 1874 Prof. Latijnsche School in Amsterdam    | X Henrietta Jacoba de Kruyff 1794 Leiden – 1837 Breda 2 kinderen: | 1. Cecilia Hillegonda 1827 – 1894 X 1849 7. Willem Octavius Kerkhoven 1825-1897 2. Johannes 1831 Breda – 1911 Heemstede, Hoogl. KMA Breda, dir. Delft    | X 1855 12. Pauline Emilia Kerkhoven 1833-1910 6 kinderen: | 6. Karel Albert Rudolf Bosscha 1865 ‘s-Gr. –&gt; 1887 NOI - 1928 Malabar    | X 1883 Ida Bertha Marie Julie Köppern 1858 – 1941 2 kinderen:  | 2. Constanze Pauline Marie 1885 Breda – 1961 Montreux    X 22-02-1905 Bandoeng 13.2 Adriaan Kerkhoven 1868 - 1944                 </vt:lpstr>
      <vt:lpstr>Gezin Adriaan &amp; Constanze Panoembangan 1923</vt:lpstr>
      <vt:lpstr>         13.2 Adriaan Kerkhoven X 22-02-1905 Bandoeng     Constanze Pauline Marie Bosscha 1885 Breda – 1961 Montreux 1. Adriaan Paul Constant Karel 1906 Sukabumi – 1951 Jakarta 2. Eduard Julius    1906 Sukabumi - 1987 Delft 3. Joan Julian     1909 Sukabumi – 24-12-1943 Fukuoka 4. Diana Arabella Pauline   1911 Sukabumi  5. Carmen Mercedes    1914 Panoembangan 6. Melisande Tatiana Marie   1919 St. Cloud, Fr. – Haren, Gr., 19-03-1945 7. Rudolph Hector    1924 Panoembangan 8. Merlin Alexis    1926 Les Avants, Zw. Reis naar Europa: Het Vaderland 06-06-1928 Echtscheiding 1929.  13.2 Adriaan Kerkhoven overlijdt 15 maart 1944 Sukabumi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wim zonneveld</dc:creator>
  <cp:lastModifiedBy>wim zonneveld</cp:lastModifiedBy>
  <cp:revision>86</cp:revision>
  <dcterms:created xsi:type="dcterms:W3CDTF">2017-04-12T08:17:45Z</dcterms:created>
  <dcterms:modified xsi:type="dcterms:W3CDTF">2017-04-28T07:56:01Z</dcterms:modified>
</cp:coreProperties>
</file>